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Lst>
  <p:notesMasterIdLst>
    <p:notesMasterId r:id="rId17"/>
  </p:notesMasterIdLst>
  <p:handoutMasterIdLst>
    <p:handoutMasterId r:id="rId18"/>
  </p:handoutMasterIdLst>
  <p:sldIdLst>
    <p:sldId id="256" r:id="rId2"/>
    <p:sldId id="344" r:id="rId3"/>
    <p:sldId id="345" r:id="rId4"/>
    <p:sldId id="352" r:id="rId5"/>
    <p:sldId id="353" r:id="rId6"/>
    <p:sldId id="354" r:id="rId7"/>
    <p:sldId id="355" r:id="rId8"/>
    <p:sldId id="356" r:id="rId9"/>
    <p:sldId id="357" r:id="rId10"/>
    <p:sldId id="358" r:id="rId11"/>
    <p:sldId id="359" r:id="rId12"/>
    <p:sldId id="360" r:id="rId13"/>
    <p:sldId id="361" r:id="rId14"/>
    <p:sldId id="362" r:id="rId15"/>
    <p:sldId id="363" r:id="rId16"/>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70" d="100"/>
          <a:sy n="70" d="100"/>
        </p:scale>
        <p:origin x="444"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6D9D6FEF-9B57-1B48-9419-AF7D65AACB8D}" type="datetimeFigureOut">
              <a:rPr lang="en-US" smtClean="0"/>
              <a:t>5/24/2021</a:t>
            </a:fld>
            <a:endParaRPr lang="en-US" dirty="0"/>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394CC561-EF45-6841-853E-E4DBD9F997DF}" type="slidenum">
              <a:rPr lang="en-US" smtClean="0"/>
              <a:t>‹#›</a:t>
            </a:fld>
            <a:endParaRPr lang="en-US" dirty="0"/>
          </a:p>
        </p:txBody>
      </p:sp>
    </p:spTree>
    <p:extLst>
      <p:ext uri="{BB962C8B-B14F-4D97-AF65-F5344CB8AC3E}">
        <p14:creationId xmlns:p14="http://schemas.microsoft.com/office/powerpoint/2010/main" val="20004501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B8851AE-43D8-3B49-9E60-8DCA36548D5F}" type="datetimeFigureOut">
              <a:rPr lang="en-US" smtClean="0"/>
              <a:t>5/24/2021</a:t>
            </a:fld>
            <a:endParaRPr lang="en-US"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00691FA-F0B2-CA4E-9261-3ED02D2C151F}" type="slidenum">
              <a:rPr lang="en-US" smtClean="0"/>
              <a:t>‹#›</a:t>
            </a:fld>
            <a:endParaRPr lang="en-US" dirty="0"/>
          </a:p>
        </p:txBody>
      </p:sp>
    </p:spTree>
    <p:extLst>
      <p:ext uri="{BB962C8B-B14F-4D97-AF65-F5344CB8AC3E}">
        <p14:creationId xmlns:p14="http://schemas.microsoft.com/office/powerpoint/2010/main" val="1058894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GB"/>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smtClean="0"/>
              <a:t>5/24/2021</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84601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79018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smtClean="0"/>
              <a:pPr/>
              <a:t>5/24/2021</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989450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GB"/>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smtClean="0"/>
              <a:pPr/>
              <a:t>5/24/2021</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8148428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smtClean="0"/>
              <a:pPr/>
              <a:t>5/24/2021</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531550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GB"/>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5/24/2021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250700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GB"/>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5/24/2021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15897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12725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smtClean="0"/>
              <a:pPr/>
              <a:t>5/24/2021</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97175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43759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GB"/>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smtClean="0"/>
              <a:pPr/>
              <a:t>5/24/2021</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19903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5/24/2021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92851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GB"/>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5/24/2021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1628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5/24/2021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52444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5/24/2021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403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GB"/>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20653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92808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1-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smtClean="0"/>
              <a:pPr/>
              <a:t>5/24/2021</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3130839"/>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Water primary school</a:t>
            </a:r>
          </a:p>
        </p:txBody>
      </p:sp>
      <p:sp>
        <p:nvSpPr>
          <p:cNvPr id="3" name="Subtitle 2"/>
          <p:cNvSpPr>
            <a:spLocks noGrp="1"/>
          </p:cNvSpPr>
          <p:nvPr>
            <p:ph type="subTitle" idx="1"/>
          </p:nvPr>
        </p:nvSpPr>
        <p:spPr>
          <a:xfrm>
            <a:off x="1371600" y="3632200"/>
            <a:ext cx="9448800" cy="2150761"/>
          </a:xfrm>
        </p:spPr>
        <p:txBody>
          <a:bodyPr>
            <a:normAutofit/>
          </a:bodyPr>
          <a:lstStyle/>
          <a:p>
            <a:r>
              <a:rPr lang="en-US" dirty="0"/>
              <a:t>KS2 Maternity Cover</a:t>
            </a:r>
          </a:p>
        </p:txBody>
      </p:sp>
      <p:sp>
        <p:nvSpPr>
          <p:cNvPr id="6" name="TextBox 5"/>
          <p:cNvSpPr txBox="1"/>
          <p:nvPr/>
        </p:nvSpPr>
        <p:spPr>
          <a:xfrm>
            <a:off x="11312769" y="4923692"/>
            <a:ext cx="184731" cy="369332"/>
          </a:xfrm>
          <a:prstGeom prst="rect">
            <a:avLst/>
          </a:prstGeom>
          <a:noFill/>
        </p:spPr>
        <p:txBody>
          <a:bodyPr wrap="none" rtlCol="0">
            <a:spAutoFit/>
          </a:bodyPr>
          <a:lstStyle/>
          <a:p>
            <a:endParaRPr lang="en-US" dirty="0"/>
          </a:p>
        </p:txBody>
      </p:sp>
      <p:pic>
        <p:nvPicPr>
          <p:cNvPr id="9" name="Picture 8"/>
          <p:cNvPicPr>
            <a:picLocks noChangeAspect="1"/>
          </p:cNvPicPr>
          <p:nvPr/>
        </p:nvPicPr>
        <p:blipFill>
          <a:blip r:embed="rId2"/>
          <a:stretch>
            <a:fillRect/>
          </a:stretch>
        </p:blipFill>
        <p:spPr>
          <a:xfrm>
            <a:off x="154354" y="199781"/>
            <a:ext cx="1217246" cy="1270948"/>
          </a:xfrm>
          <a:prstGeom prst="rect">
            <a:avLst/>
          </a:prstGeom>
        </p:spPr>
      </p:pic>
    </p:spTree>
    <p:extLst>
      <p:ext uri="{BB962C8B-B14F-4D97-AF65-F5344CB8AC3E}">
        <p14:creationId xmlns:p14="http://schemas.microsoft.com/office/powerpoint/2010/main" val="1355821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 name="TextBox 5"/>
          <p:cNvSpPr txBox="1"/>
          <p:nvPr/>
        </p:nvSpPr>
        <p:spPr>
          <a:xfrm>
            <a:off x="11312769" y="4923692"/>
            <a:ext cx="184731" cy="369332"/>
          </a:xfrm>
          <a:prstGeom prst="rect">
            <a:avLst/>
          </a:prstGeom>
          <a:noFill/>
        </p:spPr>
        <p:txBody>
          <a:bodyPr wrap="none" rtlCol="0">
            <a:spAutoFit/>
          </a:bodyPr>
          <a:lstStyle/>
          <a:p>
            <a:endParaRPr lang="en-US" dirty="0"/>
          </a:p>
        </p:txBody>
      </p:sp>
      <p:pic>
        <p:nvPicPr>
          <p:cNvPr id="9" name="Picture 8"/>
          <p:cNvPicPr>
            <a:picLocks noChangeAspect="1"/>
          </p:cNvPicPr>
          <p:nvPr/>
        </p:nvPicPr>
        <p:blipFill>
          <a:blip r:embed="rId2"/>
          <a:stretch>
            <a:fillRect/>
          </a:stretch>
        </p:blipFill>
        <p:spPr>
          <a:xfrm>
            <a:off x="154354" y="199781"/>
            <a:ext cx="1217246" cy="1270948"/>
          </a:xfrm>
          <a:prstGeom prst="rect">
            <a:avLst/>
          </a:prstGeom>
        </p:spPr>
      </p:pic>
      <p:sp>
        <p:nvSpPr>
          <p:cNvPr id="5" name="Title 1">
            <a:extLst>
              <a:ext uri="{FF2B5EF4-FFF2-40B4-BE49-F238E27FC236}">
                <a16:creationId xmlns:a16="http://schemas.microsoft.com/office/drawing/2014/main" id="{DCF2FC08-0438-CF41-BE94-8B5C00FFC7E4}"/>
              </a:ext>
            </a:extLst>
          </p:cNvPr>
          <p:cNvSpPr>
            <a:spLocks noGrp="1"/>
          </p:cNvSpPr>
          <p:nvPr>
            <p:ph type="ctrTitle"/>
          </p:nvPr>
        </p:nvSpPr>
        <p:spPr>
          <a:xfrm>
            <a:off x="1371600" y="199781"/>
            <a:ext cx="9448800" cy="3692597"/>
          </a:xfrm>
        </p:spPr>
        <p:txBody>
          <a:bodyPr>
            <a:normAutofit/>
          </a:bodyPr>
          <a:lstStyle/>
          <a:p>
            <a:r>
              <a:rPr lang="en-GB" i="1" dirty="0"/>
              <a:t/>
            </a:r>
            <a:br>
              <a:rPr lang="en-GB" i="1" dirty="0"/>
            </a:br>
            <a:r>
              <a:rPr lang="en-GB" i="1" dirty="0"/>
              <a:t/>
            </a:r>
            <a:br>
              <a:rPr lang="en-GB" i="1" dirty="0"/>
            </a:br>
            <a:r>
              <a:rPr lang="en-GB" dirty="0"/>
              <a:t/>
            </a:r>
            <a:br>
              <a:rPr lang="en-GB" dirty="0"/>
            </a:br>
            <a:endParaRPr lang="en-US" dirty="0"/>
          </a:p>
        </p:txBody>
      </p:sp>
      <p:sp>
        <p:nvSpPr>
          <p:cNvPr id="7" name="Subtitle 2">
            <a:extLst>
              <a:ext uri="{FF2B5EF4-FFF2-40B4-BE49-F238E27FC236}">
                <a16:creationId xmlns:a16="http://schemas.microsoft.com/office/drawing/2014/main" id="{49D95010-9B64-7548-99DB-008F4F6954D0}"/>
              </a:ext>
            </a:extLst>
          </p:cNvPr>
          <p:cNvSpPr>
            <a:spLocks noGrp="1"/>
          </p:cNvSpPr>
          <p:nvPr>
            <p:ph type="subTitle" idx="1"/>
          </p:nvPr>
        </p:nvSpPr>
        <p:spPr>
          <a:xfrm>
            <a:off x="1409700" y="2309190"/>
            <a:ext cx="9448800" cy="2854136"/>
          </a:xfrm>
        </p:spPr>
        <p:txBody>
          <a:bodyPr>
            <a:normAutofit/>
          </a:bodyPr>
          <a:lstStyle/>
          <a:p>
            <a:r>
              <a:rPr lang="en-US" b="1" dirty="0"/>
              <a:t> </a:t>
            </a:r>
            <a:endParaRPr lang="en-GB" i="1" dirty="0"/>
          </a:p>
          <a:p>
            <a:r>
              <a:rPr lang="en-GB" dirty="0"/>
              <a:t>We are committed to achieving equal opportunities in the way we deliver services to the community and in our employment arrangements. We expect all employees to understand and promote this policy in their work.</a:t>
            </a:r>
          </a:p>
          <a:p>
            <a:endParaRPr lang="en-US" dirty="0"/>
          </a:p>
        </p:txBody>
      </p:sp>
      <p:sp>
        <p:nvSpPr>
          <p:cNvPr id="10" name="Title 1">
            <a:extLst>
              <a:ext uri="{FF2B5EF4-FFF2-40B4-BE49-F238E27FC236}">
                <a16:creationId xmlns:a16="http://schemas.microsoft.com/office/drawing/2014/main" id="{2FD5124A-B5D8-3545-861A-BAD805E6CD49}"/>
              </a:ext>
            </a:extLst>
          </p:cNvPr>
          <p:cNvSpPr txBox="1">
            <a:spLocks/>
          </p:cNvSpPr>
          <p:nvPr/>
        </p:nvSpPr>
        <p:spPr>
          <a:xfrm>
            <a:off x="1447800" y="894199"/>
            <a:ext cx="9448800" cy="354019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r>
              <a:rPr lang="en-GB" b="1" dirty="0"/>
              <a:t>Equal opportunities</a:t>
            </a:r>
            <a:r>
              <a:rPr lang="en-GB" i="1" dirty="0"/>
              <a:t/>
            </a:r>
            <a:br>
              <a:rPr lang="en-GB" i="1" dirty="0"/>
            </a:br>
            <a:r>
              <a:rPr lang="en-GB" i="1" dirty="0"/>
              <a:t/>
            </a:r>
            <a:br>
              <a:rPr lang="en-GB" i="1" dirty="0"/>
            </a:br>
            <a:r>
              <a:rPr lang="en-GB" dirty="0"/>
              <a:t/>
            </a:r>
            <a:br>
              <a:rPr lang="en-GB" dirty="0"/>
            </a:br>
            <a:endParaRPr lang="en-US" dirty="0"/>
          </a:p>
        </p:txBody>
      </p:sp>
      <p:sp>
        <p:nvSpPr>
          <p:cNvPr id="11" name="Subtitle 2">
            <a:extLst>
              <a:ext uri="{FF2B5EF4-FFF2-40B4-BE49-F238E27FC236}">
                <a16:creationId xmlns:a16="http://schemas.microsoft.com/office/drawing/2014/main" id="{A392B8F4-960C-B748-9E58-5F3452ACEAF6}"/>
              </a:ext>
            </a:extLst>
          </p:cNvPr>
          <p:cNvSpPr txBox="1">
            <a:spLocks/>
          </p:cNvSpPr>
          <p:nvPr/>
        </p:nvSpPr>
        <p:spPr>
          <a:xfrm>
            <a:off x="1524000" y="1623129"/>
            <a:ext cx="9448800" cy="5187489"/>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dirty="0"/>
              <a:t> </a:t>
            </a:r>
            <a:endParaRPr lang="en-GB" i="1" dirty="0"/>
          </a:p>
          <a:p>
            <a:endParaRPr lang="en-US" dirty="0"/>
          </a:p>
        </p:txBody>
      </p:sp>
    </p:spTree>
    <p:extLst>
      <p:ext uri="{BB962C8B-B14F-4D97-AF65-F5344CB8AC3E}">
        <p14:creationId xmlns:p14="http://schemas.microsoft.com/office/powerpoint/2010/main" val="787710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 name="TextBox 5"/>
          <p:cNvSpPr txBox="1"/>
          <p:nvPr/>
        </p:nvSpPr>
        <p:spPr>
          <a:xfrm>
            <a:off x="11312769" y="4923692"/>
            <a:ext cx="184731" cy="369332"/>
          </a:xfrm>
          <a:prstGeom prst="rect">
            <a:avLst/>
          </a:prstGeom>
          <a:noFill/>
        </p:spPr>
        <p:txBody>
          <a:bodyPr wrap="none" rtlCol="0">
            <a:spAutoFit/>
          </a:bodyPr>
          <a:lstStyle/>
          <a:p>
            <a:endParaRPr lang="en-US" dirty="0"/>
          </a:p>
        </p:txBody>
      </p:sp>
      <p:pic>
        <p:nvPicPr>
          <p:cNvPr id="9" name="Picture 8"/>
          <p:cNvPicPr>
            <a:picLocks noChangeAspect="1"/>
          </p:cNvPicPr>
          <p:nvPr/>
        </p:nvPicPr>
        <p:blipFill>
          <a:blip r:embed="rId2"/>
          <a:stretch>
            <a:fillRect/>
          </a:stretch>
        </p:blipFill>
        <p:spPr>
          <a:xfrm>
            <a:off x="154354" y="199781"/>
            <a:ext cx="1217246" cy="1270948"/>
          </a:xfrm>
          <a:prstGeom prst="rect">
            <a:avLst/>
          </a:prstGeom>
        </p:spPr>
      </p:pic>
      <p:sp>
        <p:nvSpPr>
          <p:cNvPr id="5" name="Title 1">
            <a:extLst>
              <a:ext uri="{FF2B5EF4-FFF2-40B4-BE49-F238E27FC236}">
                <a16:creationId xmlns:a16="http://schemas.microsoft.com/office/drawing/2014/main" id="{DCF2FC08-0438-CF41-BE94-8B5C00FFC7E4}"/>
              </a:ext>
            </a:extLst>
          </p:cNvPr>
          <p:cNvSpPr>
            <a:spLocks noGrp="1"/>
          </p:cNvSpPr>
          <p:nvPr>
            <p:ph type="ctrTitle"/>
          </p:nvPr>
        </p:nvSpPr>
        <p:spPr>
          <a:xfrm>
            <a:off x="1371600" y="742978"/>
            <a:ext cx="9448800" cy="3692597"/>
          </a:xfrm>
        </p:spPr>
        <p:txBody>
          <a:bodyPr>
            <a:normAutofit fontScale="90000"/>
          </a:bodyPr>
          <a:lstStyle/>
          <a:p>
            <a:r>
              <a:rPr lang="en-GB" b="1" dirty="0"/>
              <a:t>Health and safety</a:t>
            </a:r>
            <a:r>
              <a:rPr lang="en-GB" dirty="0"/>
              <a:t>  </a:t>
            </a:r>
            <a:br>
              <a:rPr lang="en-GB" dirty="0"/>
            </a:br>
            <a:r>
              <a:rPr lang="en-GB" i="1" dirty="0"/>
              <a:t/>
            </a:r>
            <a:br>
              <a:rPr lang="en-GB" i="1" dirty="0"/>
            </a:br>
            <a:r>
              <a:rPr lang="en-GB" i="1" dirty="0"/>
              <a:t/>
            </a:r>
            <a:br>
              <a:rPr lang="en-GB" i="1" dirty="0"/>
            </a:br>
            <a:r>
              <a:rPr lang="en-GB" dirty="0"/>
              <a:t/>
            </a:r>
            <a:br>
              <a:rPr lang="en-GB" dirty="0"/>
            </a:br>
            <a:endParaRPr lang="en-US" dirty="0"/>
          </a:p>
        </p:txBody>
      </p:sp>
      <p:sp>
        <p:nvSpPr>
          <p:cNvPr id="7" name="Subtitle 2">
            <a:extLst>
              <a:ext uri="{FF2B5EF4-FFF2-40B4-BE49-F238E27FC236}">
                <a16:creationId xmlns:a16="http://schemas.microsoft.com/office/drawing/2014/main" id="{49D95010-9B64-7548-99DB-008F4F6954D0}"/>
              </a:ext>
            </a:extLst>
          </p:cNvPr>
          <p:cNvSpPr>
            <a:spLocks noGrp="1"/>
          </p:cNvSpPr>
          <p:nvPr>
            <p:ph type="subTitle" idx="1"/>
          </p:nvPr>
        </p:nvSpPr>
        <p:spPr>
          <a:xfrm>
            <a:off x="1371600" y="2122279"/>
            <a:ext cx="9448800" cy="5187489"/>
          </a:xfrm>
        </p:spPr>
        <p:txBody>
          <a:bodyPr>
            <a:normAutofit/>
          </a:bodyPr>
          <a:lstStyle/>
          <a:p>
            <a:r>
              <a:rPr lang="en-GB" dirty="0"/>
              <a:t>All employees have a responsibility for their own health and safety and that of others when carrying out their duties and must help us to apply our general statement of health and safety policy.</a:t>
            </a:r>
          </a:p>
          <a:p>
            <a:endParaRPr lang="en-GB" i="1" dirty="0"/>
          </a:p>
        </p:txBody>
      </p:sp>
      <p:sp>
        <p:nvSpPr>
          <p:cNvPr id="8" name="Title 1">
            <a:extLst>
              <a:ext uri="{FF2B5EF4-FFF2-40B4-BE49-F238E27FC236}">
                <a16:creationId xmlns:a16="http://schemas.microsoft.com/office/drawing/2014/main" id="{19D104F1-B26E-C14A-8AED-82FCDFAF32B1}"/>
              </a:ext>
            </a:extLst>
          </p:cNvPr>
          <p:cNvSpPr txBox="1">
            <a:spLocks/>
          </p:cNvSpPr>
          <p:nvPr/>
        </p:nvSpPr>
        <p:spPr>
          <a:xfrm>
            <a:off x="1524000" y="352181"/>
            <a:ext cx="9448800" cy="354019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r>
              <a:rPr lang="en-GB" i="1" dirty="0"/>
              <a:t/>
            </a:r>
            <a:br>
              <a:rPr lang="en-GB" i="1" dirty="0"/>
            </a:br>
            <a:r>
              <a:rPr lang="en-GB" i="1" dirty="0"/>
              <a:t/>
            </a:r>
            <a:br>
              <a:rPr lang="en-GB" i="1" dirty="0"/>
            </a:br>
            <a:r>
              <a:rPr lang="en-GB" dirty="0"/>
              <a:t/>
            </a:r>
            <a:br>
              <a:rPr lang="en-GB" dirty="0"/>
            </a:br>
            <a:endParaRPr lang="en-US" dirty="0"/>
          </a:p>
        </p:txBody>
      </p:sp>
    </p:spTree>
    <p:extLst>
      <p:ext uri="{BB962C8B-B14F-4D97-AF65-F5344CB8AC3E}">
        <p14:creationId xmlns:p14="http://schemas.microsoft.com/office/powerpoint/2010/main" val="1313619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 name="TextBox 5"/>
          <p:cNvSpPr txBox="1"/>
          <p:nvPr/>
        </p:nvSpPr>
        <p:spPr>
          <a:xfrm>
            <a:off x="11312769" y="4923692"/>
            <a:ext cx="184731" cy="369332"/>
          </a:xfrm>
          <a:prstGeom prst="rect">
            <a:avLst/>
          </a:prstGeom>
          <a:noFill/>
        </p:spPr>
        <p:txBody>
          <a:bodyPr wrap="none" rtlCol="0">
            <a:spAutoFit/>
          </a:bodyPr>
          <a:lstStyle/>
          <a:p>
            <a:endParaRPr lang="en-US" dirty="0"/>
          </a:p>
        </p:txBody>
      </p:sp>
      <p:pic>
        <p:nvPicPr>
          <p:cNvPr id="9" name="Picture 8"/>
          <p:cNvPicPr>
            <a:picLocks noChangeAspect="1"/>
          </p:cNvPicPr>
          <p:nvPr/>
        </p:nvPicPr>
        <p:blipFill>
          <a:blip r:embed="rId2"/>
          <a:stretch>
            <a:fillRect/>
          </a:stretch>
        </p:blipFill>
        <p:spPr>
          <a:xfrm>
            <a:off x="154354" y="199781"/>
            <a:ext cx="1217246" cy="1270948"/>
          </a:xfrm>
          <a:prstGeom prst="rect">
            <a:avLst/>
          </a:prstGeom>
        </p:spPr>
      </p:pic>
      <p:sp>
        <p:nvSpPr>
          <p:cNvPr id="5" name="Title 1">
            <a:extLst>
              <a:ext uri="{FF2B5EF4-FFF2-40B4-BE49-F238E27FC236}">
                <a16:creationId xmlns:a16="http://schemas.microsoft.com/office/drawing/2014/main" id="{DCF2FC08-0438-CF41-BE94-8B5C00FFC7E4}"/>
              </a:ext>
            </a:extLst>
          </p:cNvPr>
          <p:cNvSpPr>
            <a:spLocks noGrp="1"/>
          </p:cNvSpPr>
          <p:nvPr>
            <p:ph type="ctrTitle"/>
          </p:nvPr>
        </p:nvSpPr>
        <p:spPr>
          <a:xfrm>
            <a:off x="1371600" y="199781"/>
            <a:ext cx="9448800" cy="5261905"/>
          </a:xfrm>
        </p:spPr>
        <p:txBody>
          <a:bodyPr>
            <a:normAutofit/>
          </a:bodyPr>
          <a:lstStyle/>
          <a:p>
            <a:r>
              <a:rPr lang="en-GB" b="1" dirty="0"/>
              <a:t>Safeguarding Commitment </a:t>
            </a:r>
            <a:r>
              <a:rPr lang="en-GB" b="1" u="sng" dirty="0"/>
              <a:t/>
            </a:r>
            <a:br>
              <a:rPr lang="en-GB" b="1" u="sng" dirty="0"/>
            </a:br>
            <a:r>
              <a:rPr lang="en-GB" i="1" dirty="0"/>
              <a:t/>
            </a:r>
            <a:br>
              <a:rPr lang="en-GB" i="1" dirty="0"/>
            </a:br>
            <a:r>
              <a:rPr lang="en-GB" i="1" dirty="0"/>
              <a:t/>
            </a:r>
            <a:br>
              <a:rPr lang="en-GB" i="1" dirty="0"/>
            </a:br>
            <a:r>
              <a:rPr lang="en-GB" dirty="0"/>
              <a:t/>
            </a:r>
            <a:br>
              <a:rPr lang="en-GB" dirty="0"/>
            </a:br>
            <a:endParaRPr lang="en-US" dirty="0"/>
          </a:p>
        </p:txBody>
      </p:sp>
      <p:sp>
        <p:nvSpPr>
          <p:cNvPr id="7" name="Subtitle 2">
            <a:extLst>
              <a:ext uri="{FF2B5EF4-FFF2-40B4-BE49-F238E27FC236}">
                <a16:creationId xmlns:a16="http://schemas.microsoft.com/office/drawing/2014/main" id="{49D95010-9B64-7548-99DB-008F4F6954D0}"/>
              </a:ext>
            </a:extLst>
          </p:cNvPr>
          <p:cNvSpPr>
            <a:spLocks noGrp="1"/>
          </p:cNvSpPr>
          <p:nvPr>
            <p:ph type="subTitle" idx="1"/>
          </p:nvPr>
        </p:nvSpPr>
        <p:spPr>
          <a:xfrm>
            <a:off x="1371600" y="2513577"/>
            <a:ext cx="9448800" cy="3062402"/>
          </a:xfrm>
        </p:spPr>
        <p:txBody>
          <a:bodyPr>
            <a:normAutofit/>
          </a:bodyPr>
          <a:lstStyle/>
          <a:p>
            <a:r>
              <a:rPr lang="en-GB" dirty="0"/>
              <a:t>Water Primary School is committed to safeguarding and promoting the welfare of children and young people and expects all staff and volunteers to share this commitment.  The appointment and interview process will thoroughly explore issues relating to safeguarding and promoting the welfare of children. This post is subject to a DBS check.</a:t>
            </a:r>
          </a:p>
          <a:p>
            <a:r>
              <a:rPr lang="en-US" dirty="0"/>
              <a:t> </a:t>
            </a:r>
            <a:endParaRPr lang="en-GB" i="1" dirty="0"/>
          </a:p>
          <a:p>
            <a:endParaRPr lang="en-GB" i="1" dirty="0"/>
          </a:p>
        </p:txBody>
      </p:sp>
      <p:sp>
        <p:nvSpPr>
          <p:cNvPr id="8" name="Title 1">
            <a:extLst>
              <a:ext uri="{FF2B5EF4-FFF2-40B4-BE49-F238E27FC236}">
                <a16:creationId xmlns:a16="http://schemas.microsoft.com/office/drawing/2014/main" id="{D634654F-055A-5744-BD73-553FD73DA1DB}"/>
              </a:ext>
            </a:extLst>
          </p:cNvPr>
          <p:cNvSpPr txBox="1">
            <a:spLocks/>
          </p:cNvSpPr>
          <p:nvPr/>
        </p:nvSpPr>
        <p:spPr>
          <a:xfrm>
            <a:off x="1524000" y="352181"/>
            <a:ext cx="9448800" cy="3692597"/>
          </a:xfrm>
          <a:prstGeom prst="rect">
            <a:avLst/>
          </a:prstGeom>
        </p:spPr>
        <p:txBody>
          <a:bodyPr vert="horz" lIns="91440" tIns="45720" rIns="91440" bIns="45720" rtlCol="0" anchor="b">
            <a:normAutofit fontScale="90000" lnSpcReduction="100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r>
              <a:rPr lang="en-GB" dirty="0"/>
              <a:t/>
            </a:r>
            <a:br>
              <a:rPr lang="en-GB" dirty="0"/>
            </a:br>
            <a:r>
              <a:rPr lang="en-GB" i="1" dirty="0"/>
              <a:t/>
            </a:r>
            <a:br>
              <a:rPr lang="en-GB" i="1" dirty="0"/>
            </a:br>
            <a:r>
              <a:rPr lang="en-GB" i="1" dirty="0"/>
              <a:t/>
            </a:r>
            <a:br>
              <a:rPr lang="en-GB" i="1" dirty="0"/>
            </a:br>
            <a:r>
              <a:rPr lang="en-GB" dirty="0"/>
              <a:t/>
            </a:r>
            <a:br>
              <a:rPr lang="en-GB" dirty="0"/>
            </a:br>
            <a:endParaRPr lang="en-US" dirty="0"/>
          </a:p>
        </p:txBody>
      </p:sp>
    </p:spTree>
    <p:extLst>
      <p:ext uri="{BB962C8B-B14F-4D97-AF65-F5344CB8AC3E}">
        <p14:creationId xmlns:p14="http://schemas.microsoft.com/office/powerpoint/2010/main" val="21671913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 name="TextBox 5"/>
          <p:cNvSpPr txBox="1"/>
          <p:nvPr/>
        </p:nvSpPr>
        <p:spPr>
          <a:xfrm>
            <a:off x="11312769" y="4923692"/>
            <a:ext cx="184731" cy="369332"/>
          </a:xfrm>
          <a:prstGeom prst="rect">
            <a:avLst/>
          </a:prstGeom>
          <a:noFill/>
        </p:spPr>
        <p:txBody>
          <a:bodyPr wrap="none" rtlCol="0">
            <a:spAutoFit/>
          </a:bodyPr>
          <a:lstStyle/>
          <a:p>
            <a:endParaRPr lang="en-US" dirty="0"/>
          </a:p>
        </p:txBody>
      </p:sp>
      <p:pic>
        <p:nvPicPr>
          <p:cNvPr id="9" name="Picture 8"/>
          <p:cNvPicPr>
            <a:picLocks noChangeAspect="1"/>
          </p:cNvPicPr>
          <p:nvPr/>
        </p:nvPicPr>
        <p:blipFill>
          <a:blip r:embed="rId2"/>
          <a:stretch>
            <a:fillRect/>
          </a:stretch>
        </p:blipFill>
        <p:spPr>
          <a:xfrm>
            <a:off x="154354" y="199781"/>
            <a:ext cx="1217246" cy="1270948"/>
          </a:xfrm>
          <a:prstGeom prst="rect">
            <a:avLst/>
          </a:prstGeom>
        </p:spPr>
      </p:pic>
      <p:sp>
        <p:nvSpPr>
          <p:cNvPr id="5" name="Title 1">
            <a:extLst>
              <a:ext uri="{FF2B5EF4-FFF2-40B4-BE49-F238E27FC236}">
                <a16:creationId xmlns:a16="http://schemas.microsoft.com/office/drawing/2014/main" id="{DCF2FC08-0438-CF41-BE94-8B5C00FFC7E4}"/>
              </a:ext>
            </a:extLst>
          </p:cNvPr>
          <p:cNvSpPr>
            <a:spLocks noGrp="1"/>
          </p:cNvSpPr>
          <p:nvPr>
            <p:ph type="ctrTitle"/>
          </p:nvPr>
        </p:nvSpPr>
        <p:spPr>
          <a:xfrm>
            <a:off x="1371600" y="199781"/>
            <a:ext cx="9448800" cy="3692597"/>
          </a:xfrm>
        </p:spPr>
        <p:txBody>
          <a:bodyPr>
            <a:normAutofit/>
          </a:bodyPr>
          <a:lstStyle/>
          <a:p>
            <a:r>
              <a:rPr lang="en-GB" i="1" dirty="0"/>
              <a:t/>
            </a:r>
            <a:br>
              <a:rPr lang="en-GB" i="1" dirty="0"/>
            </a:br>
            <a:r>
              <a:rPr lang="en-GB" i="1" dirty="0"/>
              <a:t/>
            </a:r>
            <a:br>
              <a:rPr lang="en-GB" i="1" dirty="0"/>
            </a:br>
            <a:r>
              <a:rPr lang="en-GB" dirty="0"/>
              <a:t/>
            </a:r>
            <a:br>
              <a:rPr lang="en-GB" dirty="0"/>
            </a:br>
            <a:endParaRPr lang="en-US" dirty="0"/>
          </a:p>
        </p:txBody>
      </p:sp>
      <p:sp>
        <p:nvSpPr>
          <p:cNvPr id="8" name="Title 1">
            <a:extLst>
              <a:ext uri="{FF2B5EF4-FFF2-40B4-BE49-F238E27FC236}">
                <a16:creationId xmlns:a16="http://schemas.microsoft.com/office/drawing/2014/main" id="{6C60D1B4-25AF-4247-9D79-05A9E1BD5C0F}"/>
              </a:ext>
            </a:extLst>
          </p:cNvPr>
          <p:cNvSpPr txBox="1">
            <a:spLocks/>
          </p:cNvSpPr>
          <p:nvPr/>
        </p:nvSpPr>
        <p:spPr>
          <a:xfrm>
            <a:off x="1371600" y="642424"/>
            <a:ext cx="9448800" cy="182509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r>
              <a:rPr lang="en-GB" b="1" dirty="0"/>
              <a:t>Visits</a:t>
            </a:r>
            <a:r>
              <a:rPr lang="en-GB" dirty="0"/>
              <a:t/>
            </a:r>
            <a:br>
              <a:rPr lang="en-GB" dirty="0"/>
            </a:br>
            <a:endParaRPr lang="en-US" sz="4800" dirty="0"/>
          </a:p>
        </p:txBody>
      </p:sp>
      <p:sp>
        <p:nvSpPr>
          <p:cNvPr id="10" name="Subtitle 2">
            <a:extLst>
              <a:ext uri="{FF2B5EF4-FFF2-40B4-BE49-F238E27FC236}">
                <a16:creationId xmlns:a16="http://schemas.microsoft.com/office/drawing/2014/main" id="{1CBBA4D9-2040-0545-84D9-74CD56B26D17}"/>
              </a:ext>
            </a:extLst>
          </p:cNvPr>
          <p:cNvSpPr txBox="1">
            <a:spLocks/>
          </p:cNvSpPr>
          <p:nvPr/>
        </p:nvSpPr>
        <p:spPr>
          <a:xfrm>
            <a:off x="1285102" y="2212134"/>
            <a:ext cx="9448800" cy="5187489"/>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dirty="0"/>
              <a:t>You are warmly invited to tour the school on either Tuesday 15</a:t>
            </a:r>
            <a:r>
              <a:rPr lang="en-GB" baseline="30000" dirty="0"/>
              <a:t>th</a:t>
            </a:r>
            <a:r>
              <a:rPr lang="en-GB" dirty="0"/>
              <a:t> June or Wednesday June </a:t>
            </a:r>
            <a:r>
              <a:rPr lang="en-GB"/>
              <a:t>16</a:t>
            </a:r>
            <a:r>
              <a:rPr lang="en-GB" baseline="30000"/>
              <a:t>th</a:t>
            </a:r>
            <a:r>
              <a:rPr lang="en-GB"/>
              <a:t> 10.15am </a:t>
            </a:r>
            <a:r>
              <a:rPr lang="en-GB" dirty="0"/>
              <a:t>- 11.00am Please email the school (</a:t>
            </a:r>
            <a:r>
              <a:rPr lang="en-GB" dirty="0" err="1"/>
              <a:t>bursar@water.lancs.sch.uk</a:t>
            </a:r>
            <a:r>
              <a:rPr lang="en-GB" dirty="0"/>
              <a:t>) to reserve a place. </a:t>
            </a:r>
          </a:p>
          <a:p>
            <a:endParaRPr lang="en-GB" dirty="0"/>
          </a:p>
          <a:p>
            <a:r>
              <a:rPr lang="en-GB" dirty="0"/>
              <a:t>Please be aware that you will need to follow the latest COVID secure guidelines in place when visiting school. </a:t>
            </a:r>
          </a:p>
          <a:p>
            <a:endParaRPr lang="en-GB" b="1" dirty="0"/>
          </a:p>
          <a:p>
            <a:endParaRPr lang="en-GB" b="1" dirty="0"/>
          </a:p>
          <a:p>
            <a:endParaRPr lang="en-GB" b="1" dirty="0"/>
          </a:p>
          <a:p>
            <a:endParaRPr lang="en-GB" i="1" dirty="0"/>
          </a:p>
        </p:txBody>
      </p:sp>
    </p:spTree>
    <p:extLst>
      <p:ext uri="{BB962C8B-B14F-4D97-AF65-F5344CB8AC3E}">
        <p14:creationId xmlns:p14="http://schemas.microsoft.com/office/powerpoint/2010/main" val="770444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 name="TextBox 5"/>
          <p:cNvSpPr txBox="1"/>
          <p:nvPr/>
        </p:nvSpPr>
        <p:spPr>
          <a:xfrm>
            <a:off x="11312769" y="4923692"/>
            <a:ext cx="184731" cy="369332"/>
          </a:xfrm>
          <a:prstGeom prst="rect">
            <a:avLst/>
          </a:prstGeom>
          <a:noFill/>
        </p:spPr>
        <p:txBody>
          <a:bodyPr wrap="none" rtlCol="0">
            <a:spAutoFit/>
          </a:bodyPr>
          <a:lstStyle/>
          <a:p>
            <a:endParaRPr lang="en-US" dirty="0"/>
          </a:p>
        </p:txBody>
      </p:sp>
      <p:pic>
        <p:nvPicPr>
          <p:cNvPr id="9" name="Picture 8"/>
          <p:cNvPicPr>
            <a:picLocks noChangeAspect="1"/>
          </p:cNvPicPr>
          <p:nvPr/>
        </p:nvPicPr>
        <p:blipFill>
          <a:blip r:embed="rId2"/>
          <a:stretch>
            <a:fillRect/>
          </a:stretch>
        </p:blipFill>
        <p:spPr>
          <a:xfrm>
            <a:off x="154354" y="199781"/>
            <a:ext cx="1217246" cy="1270948"/>
          </a:xfrm>
          <a:prstGeom prst="rect">
            <a:avLst/>
          </a:prstGeom>
        </p:spPr>
      </p:pic>
      <p:sp>
        <p:nvSpPr>
          <p:cNvPr id="5" name="Title 1">
            <a:extLst>
              <a:ext uri="{FF2B5EF4-FFF2-40B4-BE49-F238E27FC236}">
                <a16:creationId xmlns:a16="http://schemas.microsoft.com/office/drawing/2014/main" id="{DCF2FC08-0438-CF41-BE94-8B5C00FFC7E4}"/>
              </a:ext>
            </a:extLst>
          </p:cNvPr>
          <p:cNvSpPr>
            <a:spLocks noGrp="1"/>
          </p:cNvSpPr>
          <p:nvPr>
            <p:ph type="ctrTitle"/>
          </p:nvPr>
        </p:nvSpPr>
        <p:spPr>
          <a:xfrm>
            <a:off x="1371600" y="199781"/>
            <a:ext cx="9448800" cy="3692597"/>
          </a:xfrm>
        </p:spPr>
        <p:txBody>
          <a:bodyPr>
            <a:normAutofit/>
          </a:bodyPr>
          <a:lstStyle/>
          <a:p>
            <a:r>
              <a:rPr lang="en-GB" i="1" dirty="0"/>
              <a:t/>
            </a:r>
            <a:br>
              <a:rPr lang="en-GB" i="1" dirty="0"/>
            </a:br>
            <a:r>
              <a:rPr lang="en-GB" i="1" dirty="0"/>
              <a:t/>
            </a:r>
            <a:br>
              <a:rPr lang="en-GB" i="1" dirty="0"/>
            </a:br>
            <a:r>
              <a:rPr lang="en-GB" dirty="0"/>
              <a:t/>
            </a:r>
            <a:br>
              <a:rPr lang="en-GB" dirty="0"/>
            </a:br>
            <a:endParaRPr lang="en-US" dirty="0"/>
          </a:p>
        </p:txBody>
      </p:sp>
      <p:sp>
        <p:nvSpPr>
          <p:cNvPr id="7" name="Subtitle 2">
            <a:extLst>
              <a:ext uri="{FF2B5EF4-FFF2-40B4-BE49-F238E27FC236}">
                <a16:creationId xmlns:a16="http://schemas.microsoft.com/office/drawing/2014/main" id="{49D95010-9B64-7548-99DB-008F4F6954D0}"/>
              </a:ext>
            </a:extLst>
          </p:cNvPr>
          <p:cNvSpPr>
            <a:spLocks noGrp="1"/>
          </p:cNvSpPr>
          <p:nvPr>
            <p:ph type="subTitle" idx="1"/>
          </p:nvPr>
        </p:nvSpPr>
        <p:spPr>
          <a:xfrm>
            <a:off x="1285102" y="2212134"/>
            <a:ext cx="9448800" cy="5187489"/>
          </a:xfrm>
        </p:spPr>
        <p:txBody>
          <a:bodyPr>
            <a:normAutofit/>
          </a:bodyPr>
          <a:lstStyle/>
          <a:p>
            <a:endParaRPr lang="en-GB" i="1" dirty="0"/>
          </a:p>
          <a:p>
            <a:r>
              <a:rPr lang="en-GB" i="1" dirty="0"/>
              <a:t>Shortlisting : 21</a:t>
            </a:r>
            <a:r>
              <a:rPr lang="en-GB" i="1" baseline="30000" dirty="0"/>
              <a:t>st</a:t>
            </a:r>
            <a:r>
              <a:rPr lang="en-GB" i="1" dirty="0"/>
              <a:t> June</a:t>
            </a:r>
          </a:p>
          <a:p>
            <a:r>
              <a:rPr lang="en-GB" i="1" dirty="0"/>
              <a:t>Closing Date:18</a:t>
            </a:r>
            <a:r>
              <a:rPr lang="en-GB" i="1" baseline="30000" dirty="0"/>
              <a:t>th</a:t>
            </a:r>
            <a:r>
              <a:rPr lang="en-GB" i="1" dirty="0"/>
              <a:t> June</a:t>
            </a:r>
          </a:p>
          <a:p>
            <a:r>
              <a:rPr lang="en-GB" i="1" dirty="0"/>
              <a:t>Interview Date: 29</a:t>
            </a:r>
            <a:r>
              <a:rPr lang="en-GB" i="1" baseline="30000" dirty="0"/>
              <a:t>th</a:t>
            </a:r>
            <a:r>
              <a:rPr lang="en-GB" i="1" dirty="0"/>
              <a:t> June Lesson Observation</a:t>
            </a:r>
          </a:p>
          <a:p>
            <a:r>
              <a:rPr lang="en-GB" i="1" dirty="0"/>
              <a:t>		30</a:t>
            </a:r>
            <a:r>
              <a:rPr lang="en-GB" i="1" baseline="30000" dirty="0"/>
              <a:t>th</a:t>
            </a:r>
            <a:r>
              <a:rPr lang="en-GB" i="1" dirty="0"/>
              <a:t> June Interview Date</a:t>
            </a:r>
          </a:p>
        </p:txBody>
      </p:sp>
      <p:sp>
        <p:nvSpPr>
          <p:cNvPr id="8" name="Title 1">
            <a:extLst>
              <a:ext uri="{FF2B5EF4-FFF2-40B4-BE49-F238E27FC236}">
                <a16:creationId xmlns:a16="http://schemas.microsoft.com/office/drawing/2014/main" id="{6C60D1B4-25AF-4247-9D79-05A9E1BD5C0F}"/>
              </a:ext>
            </a:extLst>
          </p:cNvPr>
          <p:cNvSpPr txBox="1">
            <a:spLocks/>
          </p:cNvSpPr>
          <p:nvPr/>
        </p:nvSpPr>
        <p:spPr>
          <a:xfrm>
            <a:off x="1371600" y="642424"/>
            <a:ext cx="9448800" cy="182509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r>
              <a:rPr lang="en-GB" b="1" dirty="0"/>
              <a:t>Interview dates</a:t>
            </a:r>
            <a:r>
              <a:rPr lang="en-GB" dirty="0"/>
              <a:t/>
            </a:r>
            <a:br>
              <a:rPr lang="en-GB" dirty="0"/>
            </a:br>
            <a:endParaRPr lang="en-US" sz="4800" dirty="0"/>
          </a:p>
        </p:txBody>
      </p:sp>
    </p:spTree>
    <p:extLst>
      <p:ext uri="{BB962C8B-B14F-4D97-AF65-F5344CB8AC3E}">
        <p14:creationId xmlns:p14="http://schemas.microsoft.com/office/powerpoint/2010/main" val="64439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 name="TextBox 5"/>
          <p:cNvSpPr txBox="1"/>
          <p:nvPr/>
        </p:nvSpPr>
        <p:spPr>
          <a:xfrm>
            <a:off x="11312769" y="4923692"/>
            <a:ext cx="184731" cy="369332"/>
          </a:xfrm>
          <a:prstGeom prst="rect">
            <a:avLst/>
          </a:prstGeom>
          <a:noFill/>
        </p:spPr>
        <p:txBody>
          <a:bodyPr wrap="none" rtlCol="0">
            <a:spAutoFit/>
          </a:bodyPr>
          <a:lstStyle/>
          <a:p>
            <a:endParaRPr lang="en-US" dirty="0"/>
          </a:p>
        </p:txBody>
      </p:sp>
      <p:pic>
        <p:nvPicPr>
          <p:cNvPr id="9" name="Picture 8"/>
          <p:cNvPicPr>
            <a:picLocks noChangeAspect="1"/>
          </p:cNvPicPr>
          <p:nvPr/>
        </p:nvPicPr>
        <p:blipFill>
          <a:blip r:embed="rId2"/>
          <a:stretch>
            <a:fillRect/>
          </a:stretch>
        </p:blipFill>
        <p:spPr>
          <a:xfrm>
            <a:off x="154354" y="199781"/>
            <a:ext cx="1217246" cy="1270948"/>
          </a:xfrm>
          <a:prstGeom prst="rect">
            <a:avLst/>
          </a:prstGeom>
        </p:spPr>
      </p:pic>
      <p:sp>
        <p:nvSpPr>
          <p:cNvPr id="5" name="Title 1">
            <a:extLst>
              <a:ext uri="{FF2B5EF4-FFF2-40B4-BE49-F238E27FC236}">
                <a16:creationId xmlns:a16="http://schemas.microsoft.com/office/drawing/2014/main" id="{DCF2FC08-0438-CF41-BE94-8B5C00FFC7E4}"/>
              </a:ext>
            </a:extLst>
          </p:cNvPr>
          <p:cNvSpPr>
            <a:spLocks noGrp="1"/>
          </p:cNvSpPr>
          <p:nvPr>
            <p:ph type="ctrTitle"/>
          </p:nvPr>
        </p:nvSpPr>
        <p:spPr>
          <a:xfrm>
            <a:off x="1371600" y="199781"/>
            <a:ext cx="9448800" cy="3692597"/>
          </a:xfrm>
        </p:spPr>
        <p:txBody>
          <a:bodyPr>
            <a:normAutofit/>
          </a:bodyPr>
          <a:lstStyle/>
          <a:p>
            <a:r>
              <a:rPr lang="en-GB" i="1" dirty="0"/>
              <a:t/>
            </a:r>
            <a:br>
              <a:rPr lang="en-GB" i="1" dirty="0"/>
            </a:br>
            <a:r>
              <a:rPr lang="en-GB" i="1" dirty="0"/>
              <a:t/>
            </a:r>
            <a:br>
              <a:rPr lang="en-GB" i="1" dirty="0"/>
            </a:br>
            <a:r>
              <a:rPr lang="en-GB" dirty="0"/>
              <a:t/>
            </a:r>
            <a:br>
              <a:rPr lang="en-GB" dirty="0"/>
            </a:br>
            <a:endParaRPr lang="en-US" dirty="0"/>
          </a:p>
        </p:txBody>
      </p:sp>
      <p:sp>
        <p:nvSpPr>
          <p:cNvPr id="7" name="Subtitle 2">
            <a:extLst>
              <a:ext uri="{FF2B5EF4-FFF2-40B4-BE49-F238E27FC236}">
                <a16:creationId xmlns:a16="http://schemas.microsoft.com/office/drawing/2014/main" id="{49D95010-9B64-7548-99DB-008F4F6954D0}"/>
              </a:ext>
            </a:extLst>
          </p:cNvPr>
          <p:cNvSpPr>
            <a:spLocks noGrp="1"/>
          </p:cNvSpPr>
          <p:nvPr>
            <p:ph type="subTitle" idx="1"/>
          </p:nvPr>
        </p:nvSpPr>
        <p:spPr>
          <a:xfrm>
            <a:off x="1285102" y="2212134"/>
            <a:ext cx="9448800" cy="5187489"/>
          </a:xfrm>
        </p:spPr>
        <p:txBody>
          <a:bodyPr>
            <a:normAutofit/>
          </a:bodyPr>
          <a:lstStyle/>
          <a:p>
            <a:r>
              <a:rPr lang="en-GB" b="1" dirty="0"/>
              <a:t>You will have to meet the requirements of the person specification in order to be offered the post and will be subject to an enhanced DBS check. The school is committed to safeguarding and promoting the welfare of children and young people and expect all staff and volunteers to share this commitment.</a:t>
            </a:r>
            <a:endParaRPr lang="en-GB" dirty="0"/>
          </a:p>
          <a:p>
            <a:endParaRPr lang="en-GB" i="1" dirty="0"/>
          </a:p>
        </p:txBody>
      </p:sp>
      <p:sp>
        <p:nvSpPr>
          <p:cNvPr id="8" name="Title 1">
            <a:extLst>
              <a:ext uri="{FF2B5EF4-FFF2-40B4-BE49-F238E27FC236}">
                <a16:creationId xmlns:a16="http://schemas.microsoft.com/office/drawing/2014/main" id="{6C60D1B4-25AF-4247-9D79-05A9E1BD5C0F}"/>
              </a:ext>
            </a:extLst>
          </p:cNvPr>
          <p:cNvSpPr txBox="1">
            <a:spLocks/>
          </p:cNvSpPr>
          <p:nvPr/>
        </p:nvSpPr>
        <p:spPr>
          <a:xfrm>
            <a:off x="1371600" y="642424"/>
            <a:ext cx="9448800" cy="182509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r>
              <a:rPr lang="en-GB" b="1" dirty="0" err="1"/>
              <a:t>dbs</a:t>
            </a:r>
            <a:r>
              <a:rPr lang="en-GB" b="1" dirty="0"/>
              <a:t/>
            </a:r>
            <a:br>
              <a:rPr lang="en-GB" b="1" dirty="0"/>
            </a:br>
            <a:endParaRPr lang="en-US" sz="4800" b="1" dirty="0"/>
          </a:p>
        </p:txBody>
      </p:sp>
    </p:spTree>
    <p:extLst>
      <p:ext uri="{BB962C8B-B14F-4D97-AF65-F5344CB8AC3E}">
        <p14:creationId xmlns:p14="http://schemas.microsoft.com/office/powerpoint/2010/main" val="2560448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 name="TextBox 5"/>
          <p:cNvSpPr txBox="1"/>
          <p:nvPr/>
        </p:nvSpPr>
        <p:spPr>
          <a:xfrm>
            <a:off x="11312769" y="4923692"/>
            <a:ext cx="184731" cy="369332"/>
          </a:xfrm>
          <a:prstGeom prst="rect">
            <a:avLst/>
          </a:prstGeom>
          <a:noFill/>
        </p:spPr>
        <p:txBody>
          <a:bodyPr wrap="none" rtlCol="0">
            <a:spAutoFit/>
          </a:bodyPr>
          <a:lstStyle/>
          <a:p>
            <a:endParaRPr lang="en-US" dirty="0"/>
          </a:p>
        </p:txBody>
      </p:sp>
      <p:pic>
        <p:nvPicPr>
          <p:cNvPr id="9" name="Picture 8"/>
          <p:cNvPicPr>
            <a:picLocks noChangeAspect="1"/>
          </p:cNvPicPr>
          <p:nvPr/>
        </p:nvPicPr>
        <p:blipFill>
          <a:blip r:embed="rId2"/>
          <a:stretch>
            <a:fillRect/>
          </a:stretch>
        </p:blipFill>
        <p:spPr>
          <a:xfrm>
            <a:off x="154354" y="199781"/>
            <a:ext cx="1217246" cy="1270948"/>
          </a:xfrm>
          <a:prstGeom prst="rect">
            <a:avLst/>
          </a:prstGeom>
        </p:spPr>
      </p:pic>
      <p:sp>
        <p:nvSpPr>
          <p:cNvPr id="5" name="Title 1">
            <a:extLst>
              <a:ext uri="{FF2B5EF4-FFF2-40B4-BE49-F238E27FC236}">
                <a16:creationId xmlns:a16="http://schemas.microsoft.com/office/drawing/2014/main" id="{DCF2FC08-0438-CF41-BE94-8B5C00FFC7E4}"/>
              </a:ext>
            </a:extLst>
          </p:cNvPr>
          <p:cNvSpPr>
            <a:spLocks noGrp="1"/>
          </p:cNvSpPr>
          <p:nvPr>
            <p:ph type="ctrTitle"/>
          </p:nvPr>
        </p:nvSpPr>
        <p:spPr>
          <a:xfrm>
            <a:off x="1495167" y="558127"/>
            <a:ext cx="9448800" cy="2267739"/>
          </a:xfrm>
        </p:spPr>
        <p:txBody>
          <a:bodyPr>
            <a:normAutofit fontScale="90000"/>
          </a:bodyPr>
          <a:lstStyle/>
          <a:p>
            <a:r>
              <a:rPr lang="en-GB" sz="2700" b="1" i="1" dirty="0"/>
              <a:t>Maternity Cover </a:t>
            </a:r>
            <a:r>
              <a:rPr lang="en-GB" sz="2700" dirty="0"/>
              <a:t/>
            </a:r>
            <a:br>
              <a:rPr lang="en-GB" sz="2700" dirty="0"/>
            </a:br>
            <a:r>
              <a:rPr lang="en-GB" sz="2700" b="1" i="1" dirty="0"/>
              <a:t>Class Teacher</a:t>
            </a:r>
            <a:r>
              <a:rPr lang="en-GB" sz="2700" dirty="0"/>
              <a:t/>
            </a:r>
            <a:br>
              <a:rPr lang="en-GB" sz="2700" dirty="0"/>
            </a:br>
            <a:r>
              <a:rPr lang="en-GB" sz="2700" b="1" i="1" dirty="0"/>
              <a:t>Main Scale M1-M6 </a:t>
            </a:r>
            <a:r>
              <a:rPr lang="en-GB" sz="2700" dirty="0"/>
              <a:t/>
            </a:r>
            <a:br>
              <a:rPr lang="en-GB" sz="2700" dirty="0"/>
            </a:br>
            <a:r>
              <a:rPr lang="en-GB" sz="2700" b="1" i="1" dirty="0"/>
              <a:t>Required September 2021</a:t>
            </a:r>
            <a:r>
              <a:rPr lang="en-GB" dirty="0"/>
              <a:t/>
            </a:r>
            <a:br>
              <a:rPr lang="en-GB" dirty="0"/>
            </a:br>
            <a:endParaRPr lang="en-US" dirty="0"/>
          </a:p>
        </p:txBody>
      </p:sp>
      <p:sp>
        <p:nvSpPr>
          <p:cNvPr id="7" name="Subtitle 2">
            <a:extLst>
              <a:ext uri="{FF2B5EF4-FFF2-40B4-BE49-F238E27FC236}">
                <a16:creationId xmlns:a16="http://schemas.microsoft.com/office/drawing/2014/main" id="{49D95010-9B64-7548-99DB-008F4F6954D0}"/>
              </a:ext>
            </a:extLst>
          </p:cNvPr>
          <p:cNvSpPr>
            <a:spLocks noGrp="1"/>
          </p:cNvSpPr>
          <p:nvPr>
            <p:ph type="subTitle" idx="1"/>
          </p:nvPr>
        </p:nvSpPr>
        <p:spPr>
          <a:xfrm>
            <a:off x="1371600" y="2126751"/>
            <a:ext cx="9448800" cy="4531467"/>
          </a:xfrm>
        </p:spPr>
        <p:txBody>
          <a:bodyPr>
            <a:normAutofit fontScale="77500" lnSpcReduction="20000"/>
          </a:bodyPr>
          <a:lstStyle/>
          <a:p>
            <a:r>
              <a:rPr lang="en-GB" b="1" dirty="0"/>
              <a:t>Come and join us on our journey from good to outstanding. Have you got the highest of expectations</a:t>
            </a:r>
            <a:r>
              <a:rPr lang="en-GB" b="1"/>
              <a:t>? </a:t>
            </a:r>
            <a:r>
              <a:rPr lang="en-GB" b="1" smtClean="0"/>
              <a:t>Are </a:t>
            </a:r>
            <a:r>
              <a:rPr lang="en-GB" b="1" dirty="0"/>
              <a:t>you and your teaching methods inspirational? If so Water Primary School is for you.</a:t>
            </a:r>
            <a:endParaRPr lang="en-GB" dirty="0"/>
          </a:p>
          <a:p>
            <a:r>
              <a:rPr lang="en-GB" b="1" dirty="0"/>
              <a:t>You will:</a:t>
            </a:r>
            <a:endParaRPr lang="en-GB" dirty="0"/>
          </a:p>
          <a:p>
            <a:pPr marL="342900" lvl="0" indent="-342900">
              <a:buFont typeface="Arial" panose="020B0604020202020204" pitchFamily="34" charset="0"/>
              <a:buChar char="•"/>
            </a:pPr>
            <a:r>
              <a:rPr lang="en-GB" b="1" dirty="0"/>
              <a:t>Be an exceptional, great and creative classroom teacher</a:t>
            </a:r>
            <a:endParaRPr lang="en-GB" dirty="0"/>
          </a:p>
          <a:p>
            <a:pPr marL="342900" lvl="0" indent="-342900">
              <a:buFont typeface="Arial" panose="020B0604020202020204" pitchFamily="34" charset="0"/>
              <a:buChar char="•"/>
            </a:pPr>
            <a:r>
              <a:rPr lang="en-GB" b="1" dirty="0"/>
              <a:t>Have the ability to inspire, motivate and support our pupils</a:t>
            </a:r>
            <a:endParaRPr lang="en-GB" dirty="0"/>
          </a:p>
          <a:p>
            <a:pPr marL="342900" lvl="0" indent="-342900">
              <a:buFont typeface="Arial" panose="020B0604020202020204" pitchFamily="34" charset="0"/>
              <a:buChar char="•"/>
            </a:pPr>
            <a:r>
              <a:rPr lang="en-GB" b="1" dirty="0"/>
              <a:t>Believe that every child can achieve and succeed</a:t>
            </a:r>
            <a:endParaRPr lang="en-GB" dirty="0"/>
          </a:p>
          <a:p>
            <a:pPr marL="342900" lvl="0" indent="-342900">
              <a:buFont typeface="Arial" panose="020B0604020202020204" pitchFamily="34" charset="0"/>
              <a:buChar char="•"/>
            </a:pPr>
            <a:r>
              <a:rPr lang="en-GB" b="1" dirty="0"/>
              <a:t>Be committed to the highest standards of learning, teaching and assessment for learning</a:t>
            </a:r>
            <a:endParaRPr lang="en-GB" dirty="0"/>
          </a:p>
          <a:p>
            <a:pPr marL="342900" lvl="0" indent="-342900">
              <a:buFont typeface="Arial" panose="020B0604020202020204" pitchFamily="34" charset="0"/>
              <a:buChar char="•"/>
            </a:pPr>
            <a:r>
              <a:rPr lang="en-GB" b="1" dirty="0"/>
              <a:t>Be able to support children become independent learners, who take a lead in their own learning.</a:t>
            </a:r>
            <a:endParaRPr lang="en-GB" dirty="0"/>
          </a:p>
          <a:p>
            <a:pPr marL="342900" lvl="0" indent="-342900">
              <a:buFont typeface="Arial" panose="020B0604020202020204" pitchFamily="34" charset="0"/>
              <a:buChar char="•"/>
            </a:pPr>
            <a:r>
              <a:rPr lang="en-GB" b="1" dirty="0"/>
              <a:t>Lead in an area of responsibility </a:t>
            </a:r>
            <a:endParaRPr lang="en-GB" dirty="0"/>
          </a:p>
          <a:p>
            <a:pPr marL="342900" lvl="0" indent="-342900">
              <a:buFont typeface="Arial" panose="020B0604020202020204" pitchFamily="34" charset="0"/>
              <a:buChar char="•"/>
            </a:pPr>
            <a:r>
              <a:rPr lang="en-GB" b="1" dirty="0"/>
              <a:t>Be able to share your expertise with other staff and have the ability to act upon advice to constantly improve and develop</a:t>
            </a:r>
            <a:endParaRPr lang="en-GB" dirty="0"/>
          </a:p>
          <a:p>
            <a:pPr marL="342900" lvl="0" indent="-342900">
              <a:buFont typeface="Arial" panose="020B0604020202020204" pitchFamily="34" charset="0"/>
              <a:buChar char="•"/>
            </a:pPr>
            <a:r>
              <a:rPr lang="en-GB" b="1" dirty="0"/>
              <a:t>Be a committed team member, a motivator and an inspiration.</a:t>
            </a:r>
            <a:endParaRPr lang="en-GB" dirty="0"/>
          </a:p>
          <a:p>
            <a:pPr marL="342900" lvl="0" indent="-342900">
              <a:buFont typeface="Arial" panose="020B0604020202020204" pitchFamily="34" charset="0"/>
              <a:buChar char="•"/>
            </a:pPr>
            <a:r>
              <a:rPr lang="en-GB" b="1" dirty="0"/>
              <a:t>Have a genuine love of working with children.</a:t>
            </a:r>
            <a:endParaRPr lang="en-GB" dirty="0"/>
          </a:p>
          <a:p>
            <a:pPr marL="342900" lvl="0" indent="-342900">
              <a:buFont typeface="Arial" panose="020B0604020202020204" pitchFamily="34" charset="0"/>
              <a:buChar char="•"/>
            </a:pPr>
            <a:r>
              <a:rPr lang="en-GB" b="1" dirty="0"/>
              <a:t>Willing to ensure all children feel safe and are able to thrive in a secure setting</a:t>
            </a:r>
            <a:endParaRPr lang="en-GB" dirty="0"/>
          </a:p>
          <a:p>
            <a:r>
              <a:rPr lang="en-GB" b="1" dirty="0"/>
              <a:t> </a:t>
            </a:r>
            <a:endParaRPr lang="en-GB" dirty="0"/>
          </a:p>
          <a:p>
            <a:endParaRPr lang="en-US" dirty="0"/>
          </a:p>
        </p:txBody>
      </p:sp>
    </p:spTree>
    <p:extLst>
      <p:ext uri="{BB962C8B-B14F-4D97-AF65-F5344CB8AC3E}">
        <p14:creationId xmlns:p14="http://schemas.microsoft.com/office/powerpoint/2010/main" val="3501026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 name="TextBox 5"/>
          <p:cNvSpPr txBox="1"/>
          <p:nvPr/>
        </p:nvSpPr>
        <p:spPr>
          <a:xfrm>
            <a:off x="11312769" y="4923692"/>
            <a:ext cx="184731" cy="369332"/>
          </a:xfrm>
          <a:prstGeom prst="rect">
            <a:avLst/>
          </a:prstGeom>
          <a:noFill/>
        </p:spPr>
        <p:txBody>
          <a:bodyPr wrap="none" rtlCol="0">
            <a:spAutoFit/>
          </a:bodyPr>
          <a:lstStyle/>
          <a:p>
            <a:endParaRPr lang="en-US" dirty="0"/>
          </a:p>
        </p:txBody>
      </p:sp>
      <p:pic>
        <p:nvPicPr>
          <p:cNvPr id="9" name="Picture 8"/>
          <p:cNvPicPr>
            <a:picLocks noChangeAspect="1"/>
          </p:cNvPicPr>
          <p:nvPr/>
        </p:nvPicPr>
        <p:blipFill>
          <a:blip r:embed="rId2"/>
          <a:stretch>
            <a:fillRect/>
          </a:stretch>
        </p:blipFill>
        <p:spPr>
          <a:xfrm>
            <a:off x="154354" y="199781"/>
            <a:ext cx="1217246" cy="1270948"/>
          </a:xfrm>
          <a:prstGeom prst="rect">
            <a:avLst/>
          </a:prstGeom>
        </p:spPr>
      </p:pic>
      <p:sp>
        <p:nvSpPr>
          <p:cNvPr id="5" name="Title 1">
            <a:extLst>
              <a:ext uri="{FF2B5EF4-FFF2-40B4-BE49-F238E27FC236}">
                <a16:creationId xmlns:a16="http://schemas.microsoft.com/office/drawing/2014/main" id="{004B03F5-CE5F-DF4D-B811-5651B0393675}"/>
              </a:ext>
            </a:extLst>
          </p:cNvPr>
          <p:cNvSpPr>
            <a:spLocks noGrp="1"/>
          </p:cNvSpPr>
          <p:nvPr>
            <p:ph type="ctrTitle"/>
          </p:nvPr>
        </p:nvSpPr>
        <p:spPr>
          <a:xfrm>
            <a:off x="1371600" y="642424"/>
            <a:ext cx="9448800" cy="1825096"/>
          </a:xfrm>
        </p:spPr>
        <p:txBody>
          <a:bodyPr>
            <a:normAutofit/>
          </a:bodyPr>
          <a:lstStyle/>
          <a:p>
            <a:r>
              <a:rPr lang="en-GB" b="1" dirty="0"/>
              <a:t>We can offer you:</a:t>
            </a:r>
            <a:r>
              <a:rPr lang="en-GB" dirty="0"/>
              <a:t/>
            </a:r>
            <a:br>
              <a:rPr lang="en-GB" dirty="0"/>
            </a:br>
            <a:endParaRPr lang="en-US" sz="4800" dirty="0"/>
          </a:p>
        </p:txBody>
      </p:sp>
      <p:sp>
        <p:nvSpPr>
          <p:cNvPr id="7" name="Subtitle 2">
            <a:extLst>
              <a:ext uri="{FF2B5EF4-FFF2-40B4-BE49-F238E27FC236}">
                <a16:creationId xmlns:a16="http://schemas.microsoft.com/office/drawing/2014/main" id="{7C46DE27-B1CC-0849-A4B6-EA92B224511A}"/>
              </a:ext>
            </a:extLst>
          </p:cNvPr>
          <p:cNvSpPr>
            <a:spLocks noGrp="1"/>
          </p:cNvSpPr>
          <p:nvPr>
            <p:ph type="subTitle" idx="1"/>
          </p:nvPr>
        </p:nvSpPr>
        <p:spPr>
          <a:xfrm>
            <a:off x="1371600" y="2085275"/>
            <a:ext cx="9448800" cy="3023083"/>
          </a:xfrm>
        </p:spPr>
        <p:txBody>
          <a:bodyPr>
            <a:normAutofit/>
          </a:bodyPr>
          <a:lstStyle/>
          <a:p>
            <a:endParaRPr lang="en-US" dirty="0"/>
          </a:p>
          <a:p>
            <a:pPr marL="342900" lvl="0" indent="-342900">
              <a:buFont typeface="Arial" panose="020B0604020202020204" pitchFamily="34" charset="0"/>
              <a:buChar char="•"/>
            </a:pPr>
            <a:r>
              <a:rPr lang="en-GB" b="1" dirty="0"/>
              <a:t>A happy and positive working environment </a:t>
            </a:r>
          </a:p>
          <a:p>
            <a:pPr marL="342900" lvl="0" indent="-342900">
              <a:buFont typeface="Arial" panose="020B0604020202020204" pitchFamily="34" charset="0"/>
              <a:buChar char="•"/>
            </a:pPr>
            <a:r>
              <a:rPr lang="en-GB" b="1" dirty="0"/>
              <a:t>Opportunities for professional development and the opportunity to make a difference within our rapidly moving school</a:t>
            </a:r>
            <a:endParaRPr lang="en-GB" dirty="0"/>
          </a:p>
          <a:p>
            <a:pPr marL="342900" lvl="0" indent="-342900">
              <a:buFont typeface="Arial" panose="020B0604020202020204" pitchFamily="34" charset="0"/>
              <a:buChar char="•"/>
            </a:pPr>
            <a:r>
              <a:rPr lang="en-GB" b="1" dirty="0"/>
              <a:t>Friendly, enthusiastic and supportive colleagues, who are committed to continuous improvement.</a:t>
            </a:r>
            <a:endParaRPr lang="en-GB" dirty="0"/>
          </a:p>
          <a:p>
            <a:pPr marL="342900" lvl="0" indent="-342900">
              <a:buFont typeface="Arial" panose="020B0604020202020204" pitchFamily="34" charset="0"/>
              <a:buChar char="•"/>
            </a:pPr>
            <a:r>
              <a:rPr lang="en-GB" b="1" dirty="0"/>
              <a:t>Eager and well-mannered children, who want to learn</a:t>
            </a:r>
            <a:endParaRPr lang="en-GB" dirty="0"/>
          </a:p>
          <a:p>
            <a:endParaRPr lang="en-US" dirty="0"/>
          </a:p>
        </p:txBody>
      </p:sp>
    </p:spTree>
    <p:extLst>
      <p:ext uri="{BB962C8B-B14F-4D97-AF65-F5344CB8AC3E}">
        <p14:creationId xmlns:p14="http://schemas.microsoft.com/office/powerpoint/2010/main" val="27956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 name="TextBox 5"/>
          <p:cNvSpPr txBox="1"/>
          <p:nvPr/>
        </p:nvSpPr>
        <p:spPr>
          <a:xfrm>
            <a:off x="11312769" y="4923692"/>
            <a:ext cx="184731" cy="369332"/>
          </a:xfrm>
          <a:prstGeom prst="rect">
            <a:avLst/>
          </a:prstGeom>
          <a:noFill/>
        </p:spPr>
        <p:txBody>
          <a:bodyPr wrap="none" rtlCol="0">
            <a:spAutoFit/>
          </a:bodyPr>
          <a:lstStyle/>
          <a:p>
            <a:endParaRPr lang="en-US" dirty="0"/>
          </a:p>
        </p:txBody>
      </p:sp>
      <p:pic>
        <p:nvPicPr>
          <p:cNvPr id="9" name="Picture 8"/>
          <p:cNvPicPr>
            <a:picLocks noChangeAspect="1"/>
          </p:cNvPicPr>
          <p:nvPr/>
        </p:nvPicPr>
        <p:blipFill>
          <a:blip r:embed="rId2"/>
          <a:stretch>
            <a:fillRect/>
          </a:stretch>
        </p:blipFill>
        <p:spPr>
          <a:xfrm>
            <a:off x="154354" y="199781"/>
            <a:ext cx="1217246" cy="1270948"/>
          </a:xfrm>
          <a:prstGeom prst="rect">
            <a:avLst/>
          </a:prstGeom>
        </p:spPr>
      </p:pic>
      <p:sp>
        <p:nvSpPr>
          <p:cNvPr id="5" name="Title 1">
            <a:extLst>
              <a:ext uri="{FF2B5EF4-FFF2-40B4-BE49-F238E27FC236}">
                <a16:creationId xmlns:a16="http://schemas.microsoft.com/office/drawing/2014/main" id="{DCF2FC08-0438-CF41-BE94-8B5C00FFC7E4}"/>
              </a:ext>
            </a:extLst>
          </p:cNvPr>
          <p:cNvSpPr>
            <a:spLocks noGrp="1"/>
          </p:cNvSpPr>
          <p:nvPr>
            <p:ph type="ctrTitle"/>
          </p:nvPr>
        </p:nvSpPr>
        <p:spPr>
          <a:xfrm>
            <a:off x="1371600" y="314472"/>
            <a:ext cx="9448800" cy="1516050"/>
          </a:xfrm>
        </p:spPr>
        <p:txBody>
          <a:bodyPr>
            <a:normAutofit/>
          </a:bodyPr>
          <a:lstStyle/>
          <a:p>
            <a:r>
              <a:rPr lang="en-US" b="1" dirty="0"/>
              <a:t>Job Description</a:t>
            </a:r>
          </a:p>
        </p:txBody>
      </p:sp>
      <p:sp>
        <p:nvSpPr>
          <p:cNvPr id="7" name="Subtitle 2">
            <a:extLst>
              <a:ext uri="{FF2B5EF4-FFF2-40B4-BE49-F238E27FC236}">
                <a16:creationId xmlns:a16="http://schemas.microsoft.com/office/drawing/2014/main" id="{49D95010-9B64-7548-99DB-008F4F6954D0}"/>
              </a:ext>
            </a:extLst>
          </p:cNvPr>
          <p:cNvSpPr>
            <a:spLocks noGrp="1"/>
          </p:cNvSpPr>
          <p:nvPr>
            <p:ph type="subTitle" idx="1"/>
          </p:nvPr>
        </p:nvSpPr>
        <p:spPr>
          <a:xfrm>
            <a:off x="1371600" y="2024009"/>
            <a:ext cx="9448800" cy="4634209"/>
          </a:xfrm>
        </p:spPr>
        <p:txBody>
          <a:bodyPr>
            <a:normAutofit/>
          </a:bodyPr>
          <a:lstStyle/>
          <a:p>
            <a:r>
              <a:rPr lang="en-US" b="1" dirty="0"/>
              <a:t>Purpose of the post</a:t>
            </a:r>
            <a:endParaRPr lang="en-GB" dirty="0"/>
          </a:p>
          <a:p>
            <a:r>
              <a:rPr lang="en-US" b="1" dirty="0"/>
              <a:t> </a:t>
            </a:r>
            <a:endParaRPr lang="en-GB" dirty="0"/>
          </a:p>
          <a:p>
            <a:pPr marL="342900" lvl="0" indent="-342900">
              <a:buFont typeface="Arial" panose="020B0604020202020204" pitchFamily="34" charset="0"/>
              <a:buChar char="•"/>
            </a:pPr>
            <a:r>
              <a:rPr lang="en-US" dirty="0"/>
              <a:t>To carry out the duties of a teacher as set out in the most recent School Teachers Pay and Conditions Document</a:t>
            </a:r>
            <a:endParaRPr lang="en-GB" dirty="0"/>
          </a:p>
          <a:p>
            <a:pPr marL="342900" lvl="0" indent="-342900">
              <a:buFont typeface="Arial" panose="020B0604020202020204" pitchFamily="34" charset="0"/>
              <a:buChar char="•"/>
            </a:pPr>
            <a:r>
              <a:rPr lang="en-US" dirty="0"/>
              <a:t>To teach children a high quality and appropriate curriculum which meets the requirements of the National Curriculum</a:t>
            </a:r>
            <a:endParaRPr lang="en-GB" dirty="0"/>
          </a:p>
          <a:p>
            <a:pPr marL="342900" lvl="0" indent="-342900">
              <a:buFont typeface="Arial" panose="020B0604020202020204" pitchFamily="34" charset="0"/>
              <a:buChar char="•"/>
            </a:pPr>
            <a:r>
              <a:rPr lang="en-US" dirty="0"/>
              <a:t>To support the vision, aims and ethos of Water  Primary School</a:t>
            </a:r>
            <a:endParaRPr lang="en-GB" dirty="0"/>
          </a:p>
          <a:p>
            <a:pPr marL="342900" lvl="0" indent="-342900">
              <a:buFont typeface="Arial" panose="020B0604020202020204" pitchFamily="34" charset="0"/>
              <a:buChar char="•"/>
            </a:pPr>
            <a:r>
              <a:rPr lang="en-US" dirty="0"/>
              <a:t>To lead specified subject areas, including reviewing, monitoring and delivering staff updates in these subjects.</a:t>
            </a:r>
            <a:endParaRPr lang="en-GB" dirty="0"/>
          </a:p>
          <a:p>
            <a:pPr marL="342900" lvl="0" indent="-342900">
              <a:buFont typeface="Arial" panose="020B0604020202020204" pitchFamily="34" charset="0"/>
              <a:buChar char="•"/>
            </a:pPr>
            <a:r>
              <a:rPr lang="en-US" dirty="0"/>
              <a:t>To contribute to the wider aspects of school life undertaking extra - curricular activities</a:t>
            </a:r>
            <a:endParaRPr lang="en-GB" dirty="0"/>
          </a:p>
          <a:p>
            <a:pPr marL="342900" lvl="0" indent="-342900">
              <a:buFont typeface="Arial" panose="020B0604020202020204" pitchFamily="34" charset="0"/>
              <a:buChar char="•"/>
            </a:pPr>
            <a:r>
              <a:rPr lang="en-US" dirty="0"/>
              <a:t>To share in the corporate responsibility for the well-being, safeguarding and discipline of all the pupils</a:t>
            </a:r>
            <a:endParaRPr lang="en-GB" dirty="0"/>
          </a:p>
          <a:p>
            <a:endParaRPr lang="en-US" dirty="0"/>
          </a:p>
        </p:txBody>
      </p:sp>
    </p:spTree>
    <p:extLst>
      <p:ext uri="{BB962C8B-B14F-4D97-AF65-F5344CB8AC3E}">
        <p14:creationId xmlns:p14="http://schemas.microsoft.com/office/powerpoint/2010/main" val="2384023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 name="TextBox 5"/>
          <p:cNvSpPr txBox="1"/>
          <p:nvPr/>
        </p:nvSpPr>
        <p:spPr>
          <a:xfrm>
            <a:off x="11312769" y="4923692"/>
            <a:ext cx="184731" cy="369332"/>
          </a:xfrm>
          <a:prstGeom prst="rect">
            <a:avLst/>
          </a:prstGeom>
          <a:noFill/>
        </p:spPr>
        <p:txBody>
          <a:bodyPr wrap="none" rtlCol="0">
            <a:spAutoFit/>
          </a:bodyPr>
          <a:lstStyle/>
          <a:p>
            <a:endParaRPr lang="en-US" dirty="0"/>
          </a:p>
        </p:txBody>
      </p:sp>
      <p:pic>
        <p:nvPicPr>
          <p:cNvPr id="9" name="Picture 8"/>
          <p:cNvPicPr>
            <a:picLocks noChangeAspect="1"/>
          </p:cNvPicPr>
          <p:nvPr/>
        </p:nvPicPr>
        <p:blipFill>
          <a:blip r:embed="rId2"/>
          <a:stretch>
            <a:fillRect/>
          </a:stretch>
        </p:blipFill>
        <p:spPr>
          <a:xfrm>
            <a:off x="154354" y="199781"/>
            <a:ext cx="1217246" cy="1270948"/>
          </a:xfrm>
          <a:prstGeom prst="rect">
            <a:avLst/>
          </a:prstGeom>
        </p:spPr>
      </p:pic>
      <p:sp>
        <p:nvSpPr>
          <p:cNvPr id="5" name="Title 1">
            <a:extLst>
              <a:ext uri="{FF2B5EF4-FFF2-40B4-BE49-F238E27FC236}">
                <a16:creationId xmlns:a16="http://schemas.microsoft.com/office/drawing/2014/main" id="{DCF2FC08-0438-CF41-BE94-8B5C00FFC7E4}"/>
              </a:ext>
            </a:extLst>
          </p:cNvPr>
          <p:cNvSpPr>
            <a:spLocks noGrp="1"/>
          </p:cNvSpPr>
          <p:nvPr>
            <p:ph type="ctrTitle"/>
          </p:nvPr>
        </p:nvSpPr>
        <p:spPr>
          <a:xfrm>
            <a:off x="1371600" y="951470"/>
            <a:ext cx="9448800" cy="1516050"/>
          </a:xfrm>
        </p:spPr>
        <p:txBody>
          <a:bodyPr>
            <a:normAutofit fontScale="90000"/>
          </a:bodyPr>
          <a:lstStyle/>
          <a:p>
            <a:r>
              <a:rPr lang="en-US" b="1" dirty="0"/>
              <a:t>Primary Responsibilities</a:t>
            </a:r>
            <a:r>
              <a:rPr lang="en-GB" dirty="0"/>
              <a:t/>
            </a:r>
            <a:br>
              <a:rPr lang="en-GB" dirty="0"/>
            </a:br>
            <a:endParaRPr lang="en-US" dirty="0"/>
          </a:p>
        </p:txBody>
      </p:sp>
      <p:sp>
        <p:nvSpPr>
          <p:cNvPr id="7" name="Subtitle 2">
            <a:extLst>
              <a:ext uri="{FF2B5EF4-FFF2-40B4-BE49-F238E27FC236}">
                <a16:creationId xmlns:a16="http://schemas.microsoft.com/office/drawing/2014/main" id="{49D95010-9B64-7548-99DB-008F4F6954D0}"/>
              </a:ext>
            </a:extLst>
          </p:cNvPr>
          <p:cNvSpPr>
            <a:spLocks noGrp="1"/>
          </p:cNvSpPr>
          <p:nvPr>
            <p:ph type="subTitle" idx="1"/>
          </p:nvPr>
        </p:nvSpPr>
        <p:spPr>
          <a:xfrm>
            <a:off x="1371600" y="2730445"/>
            <a:ext cx="9448800" cy="3927773"/>
          </a:xfrm>
        </p:spPr>
        <p:txBody>
          <a:bodyPr>
            <a:normAutofit/>
          </a:bodyPr>
          <a:lstStyle/>
          <a:p>
            <a:pPr marL="342900" lvl="0" indent="-342900">
              <a:buFont typeface="Arial" panose="020B0604020202020204" pitchFamily="34" charset="0"/>
              <a:buChar char="•"/>
            </a:pPr>
            <a:r>
              <a:rPr lang="en-US" dirty="0"/>
              <a:t>To meet the expected standard of a qualified teacher as outlined in the Professional Standards for teachers </a:t>
            </a:r>
            <a:endParaRPr lang="en-GB" i="1" dirty="0"/>
          </a:p>
          <a:p>
            <a:pPr marL="342900" lvl="0" indent="-342900">
              <a:buFont typeface="Arial" panose="020B0604020202020204" pitchFamily="34" charset="0"/>
              <a:buChar char="•"/>
            </a:pPr>
            <a:r>
              <a:rPr lang="en-US" dirty="0"/>
              <a:t>To meet the standards of the School’s Teaching and Learning Policy</a:t>
            </a:r>
            <a:endParaRPr lang="en-GB" i="1" dirty="0"/>
          </a:p>
          <a:p>
            <a:endParaRPr lang="en-US" dirty="0"/>
          </a:p>
        </p:txBody>
      </p:sp>
    </p:spTree>
    <p:extLst>
      <p:ext uri="{BB962C8B-B14F-4D97-AF65-F5344CB8AC3E}">
        <p14:creationId xmlns:p14="http://schemas.microsoft.com/office/powerpoint/2010/main" val="525790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 name="TextBox 5"/>
          <p:cNvSpPr txBox="1"/>
          <p:nvPr/>
        </p:nvSpPr>
        <p:spPr>
          <a:xfrm>
            <a:off x="11312769" y="4923692"/>
            <a:ext cx="184731" cy="369332"/>
          </a:xfrm>
          <a:prstGeom prst="rect">
            <a:avLst/>
          </a:prstGeom>
          <a:noFill/>
        </p:spPr>
        <p:txBody>
          <a:bodyPr wrap="none" rtlCol="0">
            <a:spAutoFit/>
          </a:bodyPr>
          <a:lstStyle/>
          <a:p>
            <a:endParaRPr lang="en-US" dirty="0"/>
          </a:p>
        </p:txBody>
      </p:sp>
      <p:pic>
        <p:nvPicPr>
          <p:cNvPr id="9" name="Picture 8"/>
          <p:cNvPicPr>
            <a:picLocks noChangeAspect="1"/>
          </p:cNvPicPr>
          <p:nvPr/>
        </p:nvPicPr>
        <p:blipFill>
          <a:blip r:embed="rId2"/>
          <a:stretch>
            <a:fillRect/>
          </a:stretch>
        </p:blipFill>
        <p:spPr>
          <a:xfrm>
            <a:off x="154354" y="199781"/>
            <a:ext cx="1217246" cy="1270948"/>
          </a:xfrm>
          <a:prstGeom prst="rect">
            <a:avLst/>
          </a:prstGeom>
        </p:spPr>
      </p:pic>
      <p:sp>
        <p:nvSpPr>
          <p:cNvPr id="5" name="Title 1">
            <a:extLst>
              <a:ext uri="{FF2B5EF4-FFF2-40B4-BE49-F238E27FC236}">
                <a16:creationId xmlns:a16="http://schemas.microsoft.com/office/drawing/2014/main" id="{DCF2FC08-0438-CF41-BE94-8B5C00FFC7E4}"/>
              </a:ext>
            </a:extLst>
          </p:cNvPr>
          <p:cNvSpPr>
            <a:spLocks noGrp="1"/>
          </p:cNvSpPr>
          <p:nvPr>
            <p:ph type="ctrTitle"/>
          </p:nvPr>
        </p:nvSpPr>
        <p:spPr>
          <a:xfrm>
            <a:off x="1371600" y="262925"/>
            <a:ext cx="9448800" cy="2467520"/>
          </a:xfrm>
        </p:spPr>
        <p:txBody>
          <a:bodyPr>
            <a:normAutofit fontScale="90000"/>
          </a:bodyPr>
          <a:lstStyle/>
          <a:p>
            <a:r>
              <a:rPr lang="en-US" b="1" dirty="0"/>
              <a:t>Professional Attributes</a:t>
            </a:r>
            <a:r>
              <a:rPr lang="en-GB" i="1" dirty="0"/>
              <a:t/>
            </a:r>
            <a:br>
              <a:rPr lang="en-GB" i="1" dirty="0"/>
            </a:br>
            <a:r>
              <a:rPr lang="en-GB" dirty="0"/>
              <a:t/>
            </a:r>
            <a:br>
              <a:rPr lang="en-GB" dirty="0"/>
            </a:br>
            <a:endParaRPr lang="en-US" dirty="0"/>
          </a:p>
        </p:txBody>
      </p:sp>
      <p:sp>
        <p:nvSpPr>
          <p:cNvPr id="7" name="Subtitle 2">
            <a:extLst>
              <a:ext uri="{FF2B5EF4-FFF2-40B4-BE49-F238E27FC236}">
                <a16:creationId xmlns:a16="http://schemas.microsoft.com/office/drawing/2014/main" id="{49D95010-9B64-7548-99DB-008F4F6954D0}"/>
              </a:ext>
            </a:extLst>
          </p:cNvPr>
          <p:cNvSpPr>
            <a:spLocks noGrp="1"/>
          </p:cNvSpPr>
          <p:nvPr>
            <p:ph type="subTitle" idx="1"/>
          </p:nvPr>
        </p:nvSpPr>
        <p:spPr>
          <a:xfrm>
            <a:off x="1371600" y="1533873"/>
            <a:ext cx="9448800" cy="5124345"/>
          </a:xfrm>
        </p:spPr>
        <p:txBody>
          <a:bodyPr>
            <a:normAutofit fontScale="85000" lnSpcReduction="10000"/>
          </a:bodyPr>
          <a:lstStyle/>
          <a:p>
            <a:pPr marL="342900" lvl="0" indent="-342900">
              <a:buFont typeface="Arial" panose="020B0604020202020204" pitchFamily="34" charset="0"/>
              <a:buChar char="•"/>
            </a:pPr>
            <a:r>
              <a:rPr lang="en-US" dirty="0"/>
              <a:t>To ensure high standards of behaviour and share the corporate responsibility for the well-being, safeguarding and discipline of all pupils, in line with school policy</a:t>
            </a:r>
            <a:endParaRPr lang="en-GB" i="1" dirty="0"/>
          </a:p>
          <a:p>
            <a:pPr marL="342900" lvl="0" indent="-342900">
              <a:buFont typeface="Arial" panose="020B0604020202020204" pitchFamily="34" charset="0"/>
              <a:buChar char="•"/>
            </a:pPr>
            <a:r>
              <a:rPr lang="en-US" dirty="0"/>
              <a:t>To ensure highest standards of work and presentation in all areas </a:t>
            </a:r>
            <a:endParaRPr lang="en-GB" i="1" dirty="0"/>
          </a:p>
          <a:p>
            <a:pPr marL="342900" lvl="0" indent="-342900">
              <a:buFont typeface="Arial" panose="020B0604020202020204" pitchFamily="34" charset="0"/>
              <a:buChar char="•"/>
            </a:pPr>
            <a:r>
              <a:rPr lang="en-US" dirty="0"/>
              <a:t>To establish effective professional relationships within school, the Local Authority and with other agencies where appropriate and provide information as required</a:t>
            </a:r>
            <a:endParaRPr lang="en-GB" i="1" dirty="0"/>
          </a:p>
          <a:p>
            <a:pPr marL="342900" lvl="0" indent="-342900">
              <a:buFont typeface="Arial" panose="020B0604020202020204" pitchFamily="34" charset="0"/>
              <a:buChar char="•"/>
            </a:pPr>
            <a:r>
              <a:rPr lang="en-US" dirty="0"/>
              <a:t>To work effectively with support staff and other adults, deploying them where appropriate</a:t>
            </a:r>
            <a:endParaRPr lang="en-GB" i="1" dirty="0"/>
          </a:p>
          <a:p>
            <a:pPr marL="342900" lvl="0" indent="-342900">
              <a:buFont typeface="Arial" panose="020B0604020202020204" pitchFamily="34" charset="0"/>
              <a:buChar char="•"/>
            </a:pPr>
            <a:r>
              <a:rPr lang="en-US" dirty="0"/>
              <a:t>To communicate and collaborate effectively with learners, colleagues and parents</a:t>
            </a:r>
            <a:endParaRPr lang="en-GB" i="1" dirty="0"/>
          </a:p>
          <a:p>
            <a:pPr marL="342900" lvl="0" indent="-342900">
              <a:buFont typeface="Arial" panose="020B0604020202020204" pitchFamily="34" charset="0"/>
              <a:buChar char="•"/>
            </a:pPr>
            <a:r>
              <a:rPr lang="en-US" dirty="0"/>
              <a:t>To provide a professional and positive role model in terms of personal presentation, attendance, timekeeping and behavior</a:t>
            </a:r>
            <a:endParaRPr lang="en-GB" i="1" dirty="0"/>
          </a:p>
          <a:p>
            <a:pPr marL="342900" lvl="0" indent="-342900">
              <a:buFont typeface="Arial" panose="020B0604020202020204" pitchFamily="34" charset="0"/>
              <a:buChar char="•"/>
            </a:pPr>
            <a:r>
              <a:rPr lang="en-US" dirty="0"/>
              <a:t>Create a stimulating, </a:t>
            </a:r>
            <a:r>
              <a:rPr lang="en-US" dirty="0" err="1"/>
              <a:t>organised</a:t>
            </a:r>
            <a:r>
              <a:rPr lang="en-US" dirty="0"/>
              <a:t>, interactive and informative learning environment that encourages each child to reach their potential</a:t>
            </a:r>
            <a:endParaRPr lang="en-GB" i="1" dirty="0"/>
          </a:p>
          <a:p>
            <a:pPr marL="342900" lvl="0" indent="-342900">
              <a:buFont typeface="Arial" panose="020B0604020202020204" pitchFamily="34" charset="0"/>
              <a:buChar char="•"/>
            </a:pPr>
            <a:r>
              <a:rPr lang="en-US" dirty="0"/>
              <a:t>To take responsibility for own professional development, keeping up to date with current research and development and committed to life-long learning</a:t>
            </a:r>
            <a:endParaRPr lang="en-GB" i="1" dirty="0"/>
          </a:p>
          <a:p>
            <a:pPr marL="342900" lvl="0" indent="-342900">
              <a:buFont typeface="Arial" panose="020B0604020202020204" pitchFamily="34" charset="0"/>
              <a:buChar char="•"/>
            </a:pPr>
            <a:r>
              <a:rPr lang="en-US" dirty="0"/>
              <a:t>To participate in the performance management system for the appraisal of their own performance </a:t>
            </a:r>
            <a:endParaRPr lang="en-GB" i="1" dirty="0"/>
          </a:p>
          <a:p>
            <a:r>
              <a:rPr lang="en-US" b="1" dirty="0"/>
              <a:t> </a:t>
            </a:r>
            <a:endParaRPr lang="en-GB" i="1" dirty="0"/>
          </a:p>
          <a:p>
            <a:endParaRPr lang="en-US" dirty="0"/>
          </a:p>
        </p:txBody>
      </p:sp>
    </p:spTree>
    <p:extLst>
      <p:ext uri="{BB962C8B-B14F-4D97-AF65-F5344CB8AC3E}">
        <p14:creationId xmlns:p14="http://schemas.microsoft.com/office/powerpoint/2010/main" val="3176426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 name="TextBox 5"/>
          <p:cNvSpPr txBox="1"/>
          <p:nvPr/>
        </p:nvSpPr>
        <p:spPr>
          <a:xfrm>
            <a:off x="11312769" y="4923692"/>
            <a:ext cx="184731" cy="369332"/>
          </a:xfrm>
          <a:prstGeom prst="rect">
            <a:avLst/>
          </a:prstGeom>
          <a:noFill/>
        </p:spPr>
        <p:txBody>
          <a:bodyPr wrap="none" rtlCol="0">
            <a:spAutoFit/>
          </a:bodyPr>
          <a:lstStyle/>
          <a:p>
            <a:endParaRPr lang="en-US" dirty="0"/>
          </a:p>
        </p:txBody>
      </p:sp>
      <p:pic>
        <p:nvPicPr>
          <p:cNvPr id="9" name="Picture 8"/>
          <p:cNvPicPr>
            <a:picLocks noChangeAspect="1"/>
          </p:cNvPicPr>
          <p:nvPr/>
        </p:nvPicPr>
        <p:blipFill>
          <a:blip r:embed="rId2"/>
          <a:stretch>
            <a:fillRect/>
          </a:stretch>
        </p:blipFill>
        <p:spPr>
          <a:xfrm>
            <a:off x="154354" y="199781"/>
            <a:ext cx="1217246" cy="1270948"/>
          </a:xfrm>
          <a:prstGeom prst="rect">
            <a:avLst/>
          </a:prstGeom>
        </p:spPr>
      </p:pic>
      <p:sp>
        <p:nvSpPr>
          <p:cNvPr id="5" name="Title 1">
            <a:extLst>
              <a:ext uri="{FF2B5EF4-FFF2-40B4-BE49-F238E27FC236}">
                <a16:creationId xmlns:a16="http://schemas.microsoft.com/office/drawing/2014/main" id="{DCF2FC08-0438-CF41-BE94-8B5C00FFC7E4}"/>
              </a:ext>
            </a:extLst>
          </p:cNvPr>
          <p:cNvSpPr>
            <a:spLocks noGrp="1"/>
          </p:cNvSpPr>
          <p:nvPr>
            <p:ph type="ctrTitle"/>
          </p:nvPr>
        </p:nvSpPr>
        <p:spPr>
          <a:xfrm>
            <a:off x="1371600" y="199781"/>
            <a:ext cx="9448800" cy="2467520"/>
          </a:xfrm>
        </p:spPr>
        <p:txBody>
          <a:bodyPr>
            <a:normAutofit fontScale="90000"/>
          </a:bodyPr>
          <a:lstStyle/>
          <a:p>
            <a:r>
              <a:rPr lang="en-GB" i="1" dirty="0"/>
              <a:t/>
            </a:r>
            <a:br>
              <a:rPr lang="en-GB" i="1" dirty="0"/>
            </a:br>
            <a:r>
              <a:rPr lang="en-GB" b="1" i="1" dirty="0"/>
              <a:t>Professional Knowledge and Understanding</a:t>
            </a:r>
            <a:r>
              <a:rPr lang="en-GB" dirty="0"/>
              <a:t/>
            </a:r>
            <a:br>
              <a:rPr lang="en-GB" dirty="0"/>
            </a:br>
            <a:endParaRPr lang="en-US" dirty="0"/>
          </a:p>
        </p:txBody>
      </p:sp>
      <p:sp>
        <p:nvSpPr>
          <p:cNvPr id="7" name="Subtitle 2">
            <a:extLst>
              <a:ext uri="{FF2B5EF4-FFF2-40B4-BE49-F238E27FC236}">
                <a16:creationId xmlns:a16="http://schemas.microsoft.com/office/drawing/2014/main" id="{49D95010-9B64-7548-99DB-008F4F6954D0}"/>
              </a:ext>
            </a:extLst>
          </p:cNvPr>
          <p:cNvSpPr>
            <a:spLocks noGrp="1"/>
          </p:cNvSpPr>
          <p:nvPr>
            <p:ph type="subTitle" idx="1"/>
          </p:nvPr>
        </p:nvSpPr>
        <p:spPr>
          <a:xfrm>
            <a:off x="1371600" y="2065107"/>
            <a:ext cx="9448800" cy="4593112"/>
          </a:xfrm>
        </p:spPr>
        <p:txBody>
          <a:bodyPr>
            <a:normAutofit/>
          </a:bodyPr>
          <a:lstStyle/>
          <a:p>
            <a:r>
              <a:rPr lang="en-US" b="1" dirty="0"/>
              <a:t> </a:t>
            </a:r>
            <a:endParaRPr lang="en-GB" i="1" dirty="0"/>
          </a:p>
          <a:p>
            <a:pPr marL="342900" lvl="0" indent="-342900">
              <a:buFont typeface="Arial" panose="020B0604020202020204" pitchFamily="34" charset="0"/>
              <a:buChar char="•"/>
            </a:pPr>
            <a:r>
              <a:rPr lang="en-US" dirty="0"/>
              <a:t>To keep an up to date knowledge and understanding of a range of teaching and behaviour management strategies</a:t>
            </a:r>
            <a:endParaRPr lang="en-GB" i="1" dirty="0"/>
          </a:p>
          <a:p>
            <a:pPr marL="342900" lvl="0" indent="-342900">
              <a:buFont typeface="Arial" panose="020B0604020202020204" pitchFamily="34" charset="0"/>
              <a:buChar char="•"/>
            </a:pPr>
            <a:r>
              <a:rPr lang="en-US" dirty="0"/>
              <a:t>To know the assessment and monitoring requirements, arrangements and approaches for all curriculum areas</a:t>
            </a:r>
            <a:endParaRPr lang="en-GB" i="1" dirty="0"/>
          </a:p>
          <a:p>
            <a:pPr marL="342900" lvl="0" indent="-342900">
              <a:buFont typeface="Arial" panose="020B0604020202020204" pitchFamily="34" charset="0"/>
              <a:buChar char="•"/>
            </a:pPr>
            <a:r>
              <a:rPr lang="en-US" dirty="0"/>
              <a:t>To have a secure knowledge and understanding of all curriculum areas and frameworks and relevant initiatives  </a:t>
            </a:r>
            <a:endParaRPr lang="en-GB" i="1" dirty="0"/>
          </a:p>
          <a:p>
            <a:pPr marL="342900" lvl="0" indent="-342900">
              <a:buFont typeface="Arial" panose="020B0604020202020204" pitchFamily="34" charset="0"/>
              <a:buChar char="•"/>
            </a:pPr>
            <a:r>
              <a:rPr lang="en-US" dirty="0"/>
              <a:t>To identify able and talented pupils and those with special educational needs, working with both the SEN Co-</a:t>
            </a:r>
            <a:r>
              <a:rPr lang="en-US" dirty="0" err="1"/>
              <a:t>ordinator</a:t>
            </a:r>
            <a:r>
              <a:rPr lang="en-US" dirty="0"/>
              <a:t> and parents to give positive and targeted support where needed </a:t>
            </a:r>
            <a:endParaRPr lang="en-GB" i="1" dirty="0"/>
          </a:p>
          <a:p>
            <a:pPr marL="342900" lvl="0" indent="-342900">
              <a:buFont typeface="Arial" panose="020B0604020202020204" pitchFamily="34" charset="0"/>
              <a:buChar char="•"/>
            </a:pPr>
            <a:r>
              <a:rPr lang="en-US" dirty="0"/>
              <a:t>To have regard to equal opportunities and inclusion at all times</a:t>
            </a:r>
            <a:endParaRPr lang="en-GB" i="1" dirty="0"/>
          </a:p>
          <a:p>
            <a:pPr marL="342900" lvl="0" indent="-342900">
              <a:buFont typeface="Arial" panose="020B0604020202020204" pitchFamily="34" charset="0"/>
              <a:buChar char="•"/>
            </a:pPr>
            <a:r>
              <a:rPr lang="en-US" dirty="0"/>
              <a:t>To know the requirements, arrangements and policies for the safeguarding and well being of all children </a:t>
            </a:r>
            <a:endParaRPr lang="en-GB" i="1" dirty="0"/>
          </a:p>
          <a:p>
            <a:endParaRPr lang="en-US" dirty="0"/>
          </a:p>
        </p:txBody>
      </p:sp>
    </p:spTree>
    <p:extLst>
      <p:ext uri="{BB962C8B-B14F-4D97-AF65-F5344CB8AC3E}">
        <p14:creationId xmlns:p14="http://schemas.microsoft.com/office/powerpoint/2010/main" val="2013184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 name="TextBox 5"/>
          <p:cNvSpPr txBox="1"/>
          <p:nvPr/>
        </p:nvSpPr>
        <p:spPr>
          <a:xfrm>
            <a:off x="11312769" y="4923692"/>
            <a:ext cx="184731" cy="369332"/>
          </a:xfrm>
          <a:prstGeom prst="rect">
            <a:avLst/>
          </a:prstGeom>
          <a:noFill/>
        </p:spPr>
        <p:txBody>
          <a:bodyPr wrap="none" rtlCol="0">
            <a:spAutoFit/>
          </a:bodyPr>
          <a:lstStyle/>
          <a:p>
            <a:endParaRPr lang="en-US" dirty="0"/>
          </a:p>
        </p:txBody>
      </p:sp>
      <p:pic>
        <p:nvPicPr>
          <p:cNvPr id="9" name="Picture 8"/>
          <p:cNvPicPr>
            <a:picLocks noChangeAspect="1"/>
          </p:cNvPicPr>
          <p:nvPr/>
        </p:nvPicPr>
        <p:blipFill>
          <a:blip r:embed="rId2"/>
          <a:stretch>
            <a:fillRect/>
          </a:stretch>
        </p:blipFill>
        <p:spPr>
          <a:xfrm>
            <a:off x="154354" y="199781"/>
            <a:ext cx="1217246" cy="1270948"/>
          </a:xfrm>
          <a:prstGeom prst="rect">
            <a:avLst/>
          </a:prstGeom>
        </p:spPr>
      </p:pic>
      <p:sp>
        <p:nvSpPr>
          <p:cNvPr id="5" name="Title 1">
            <a:extLst>
              <a:ext uri="{FF2B5EF4-FFF2-40B4-BE49-F238E27FC236}">
                <a16:creationId xmlns:a16="http://schemas.microsoft.com/office/drawing/2014/main" id="{DCF2FC08-0438-CF41-BE94-8B5C00FFC7E4}"/>
              </a:ext>
            </a:extLst>
          </p:cNvPr>
          <p:cNvSpPr>
            <a:spLocks noGrp="1"/>
          </p:cNvSpPr>
          <p:nvPr>
            <p:ph type="ctrTitle"/>
          </p:nvPr>
        </p:nvSpPr>
        <p:spPr>
          <a:xfrm>
            <a:off x="1371600" y="199781"/>
            <a:ext cx="9448800" cy="3692597"/>
          </a:xfrm>
        </p:spPr>
        <p:txBody>
          <a:bodyPr>
            <a:normAutofit/>
          </a:bodyPr>
          <a:lstStyle/>
          <a:p>
            <a:r>
              <a:rPr lang="en-US" b="1" dirty="0"/>
              <a:t>Professional Skills</a:t>
            </a:r>
            <a:r>
              <a:rPr lang="en-GB" i="1" dirty="0"/>
              <a:t/>
            </a:r>
            <a:br>
              <a:rPr lang="en-GB" i="1" dirty="0"/>
            </a:br>
            <a:r>
              <a:rPr lang="en-GB" i="1" dirty="0"/>
              <a:t/>
            </a:r>
            <a:br>
              <a:rPr lang="en-GB" i="1" dirty="0"/>
            </a:br>
            <a:r>
              <a:rPr lang="en-GB" dirty="0"/>
              <a:t/>
            </a:r>
            <a:br>
              <a:rPr lang="en-GB" dirty="0"/>
            </a:br>
            <a:endParaRPr lang="en-US" dirty="0"/>
          </a:p>
        </p:txBody>
      </p:sp>
      <p:sp>
        <p:nvSpPr>
          <p:cNvPr id="7" name="Subtitle 2">
            <a:extLst>
              <a:ext uri="{FF2B5EF4-FFF2-40B4-BE49-F238E27FC236}">
                <a16:creationId xmlns:a16="http://schemas.microsoft.com/office/drawing/2014/main" id="{49D95010-9B64-7548-99DB-008F4F6954D0}"/>
              </a:ext>
            </a:extLst>
          </p:cNvPr>
          <p:cNvSpPr>
            <a:spLocks noGrp="1"/>
          </p:cNvSpPr>
          <p:nvPr>
            <p:ph type="subTitle" idx="1"/>
          </p:nvPr>
        </p:nvSpPr>
        <p:spPr>
          <a:xfrm>
            <a:off x="1371600" y="1470729"/>
            <a:ext cx="9448800" cy="5187489"/>
          </a:xfrm>
        </p:spPr>
        <p:txBody>
          <a:bodyPr>
            <a:normAutofit fontScale="70000" lnSpcReduction="20000"/>
          </a:bodyPr>
          <a:lstStyle/>
          <a:p>
            <a:r>
              <a:rPr lang="en-US" b="1" dirty="0"/>
              <a:t> </a:t>
            </a:r>
            <a:endParaRPr lang="en-GB" i="1" dirty="0"/>
          </a:p>
          <a:p>
            <a:pPr marL="342900" lvl="0" indent="-342900">
              <a:buFont typeface="Arial" panose="020B0604020202020204" pitchFamily="34" charset="0"/>
              <a:buChar char="•"/>
            </a:pPr>
            <a:r>
              <a:rPr lang="en-US" dirty="0"/>
              <a:t>To plan, monitor and evaluate effective and differentiated </a:t>
            </a:r>
            <a:r>
              <a:rPr lang="en-US" dirty="0" err="1"/>
              <a:t>programmes</a:t>
            </a:r>
            <a:r>
              <a:rPr lang="en-US" dirty="0"/>
              <a:t> of work, including homework.   This should be in accordance with agreed methods, schemes and policies of the school</a:t>
            </a:r>
            <a:endParaRPr lang="en-GB" i="1" dirty="0"/>
          </a:p>
          <a:p>
            <a:pPr marL="342900" lvl="0" indent="-342900">
              <a:buFont typeface="Arial" panose="020B0604020202020204" pitchFamily="34" charset="0"/>
              <a:buChar char="•"/>
            </a:pPr>
            <a:r>
              <a:rPr lang="en-US" dirty="0"/>
              <a:t>To accept responsibility for effective teaching and </a:t>
            </a:r>
            <a:r>
              <a:rPr lang="en-US" dirty="0" err="1"/>
              <a:t>organisation</a:t>
            </a:r>
            <a:r>
              <a:rPr lang="en-US" dirty="0"/>
              <a:t> of the class/groups of children as required by the Headteacher </a:t>
            </a:r>
            <a:endParaRPr lang="en-GB" i="1" dirty="0"/>
          </a:p>
          <a:p>
            <a:pPr marL="342900" lvl="0" indent="-342900">
              <a:buFont typeface="Arial" panose="020B0604020202020204" pitchFamily="34" charset="0"/>
              <a:buChar char="•"/>
            </a:pPr>
            <a:r>
              <a:rPr lang="en-US" dirty="0"/>
              <a:t>To review the effectiveness of own teaching and its impact on the learners attainment and well being </a:t>
            </a:r>
            <a:endParaRPr lang="en-GB" i="1" dirty="0"/>
          </a:p>
          <a:p>
            <a:pPr marL="342900" lvl="0" indent="-342900">
              <a:buFont typeface="Arial" panose="020B0604020202020204" pitchFamily="34" charset="0"/>
              <a:buChar char="•"/>
            </a:pPr>
            <a:r>
              <a:rPr lang="en-US" dirty="0"/>
              <a:t>To assess, record and report on children’s development, progress and attainment, setting clear targets which build on prior attainment   </a:t>
            </a:r>
            <a:endParaRPr lang="en-GB" i="1" dirty="0"/>
          </a:p>
          <a:p>
            <a:pPr marL="342900" lvl="0" indent="-342900">
              <a:buFont typeface="Arial" panose="020B0604020202020204" pitchFamily="34" charset="0"/>
              <a:buChar char="•"/>
            </a:pPr>
            <a:r>
              <a:rPr lang="en-US" dirty="0"/>
              <a:t>To create and maintain a well-</a:t>
            </a:r>
            <a:r>
              <a:rPr lang="en-US" dirty="0" err="1"/>
              <a:t>organised</a:t>
            </a:r>
            <a:r>
              <a:rPr lang="en-US" dirty="0"/>
              <a:t>, stimulating, safe and tidy learning environment  providing a high standard of display both in the classroom/work area and around the school</a:t>
            </a:r>
            <a:endParaRPr lang="en-GB" i="1" dirty="0"/>
          </a:p>
          <a:p>
            <a:pPr marL="342900" lvl="0" indent="-342900">
              <a:buFont typeface="Arial" panose="020B0604020202020204" pitchFamily="34" charset="0"/>
              <a:buChar char="•"/>
            </a:pPr>
            <a:r>
              <a:rPr lang="en-US" dirty="0"/>
              <a:t>To review the impact of feedback provided to learners</a:t>
            </a:r>
            <a:endParaRPr lang="en-GB" i="1" dirty="0"/>
          </a:p>
          <a:p>
            <a:pPr marL="342900" lvl="0" indent="-342900">
              <a:buFont typeface="Arial" panose="020B0604020202020204" pitchFamily="34" charset="0"/>
              <a:buChar char="•"/>
            </a:pPr>
            <a:r>
              <a:rPr lang="en-US" dirty="0"/>
              <a:t>To plan opportunities to contribute to pupil’s spiritual, moral, social, emotional and cultural development ensuring the well-being of all children</a:t>
            </a:r>
            <a:endParaRPr lang="en-GB" i="1" dirty="0"/>
          </a:p>
          <a:p>
            <a:pPr marL="342900" lvl="0" indent="-342900">
              <a:buFont typeface="Arial" panose="020B0604020202020204" pitchFamily="34" charset="0"/>
              <a:buChar char="•"/>
            </a:pPr>
            <a:r>
              <a:rPr lang="en-US" dirty="0"/>
              <a:t>To contribute to the development of the curriculum by taking an active part in staff discussions, planning, innovation, evaluation and INSET, to ensure the co-ordination of the work of the school as a whole </a:t>
            </a:r>
            <a:endParaRPr lang="en-GB" i="1" dirty="0"/>
          </a:p>
          <a:p>
            <a:pPr marL="342900" lvl="0" indent="-342900">
              <a:buFont typeface="Arial" panose="020B0604020202020204" pitchFamily="34" charset="0"/>
              <a:buChar char="•"/>
            </a:pPr>
            <a:r>
              <a:rPr lang="en-US" dirty="0"/>
              <a:t>To develop positive relationships with parents and meet with them at parents evenings and as necessary throughout the year to share targets and review progress</a:t>
            </a:r>
            <a:endParaRPr lang="en-GB" i="1" dirty="0"/>
          </a:p>
          <a:p>
            <a:pPr marL="342900" lvl="0" indent="-342900">
              <a:buFont typeface="Arial" panose="020B0604020202020204" pitchFamily="34" charset="0"/>
              <a:buChar char="•"/>
            </a:pPr>
            <a:r>
              <a:rPr lang="en-US" dirty="0"/>
              <a:t>To write end of year reports </a:t>
            </a:r>
            <a:endParaRPr lang="en-GB" i="1" dirty="0"/>
          </a:p>
          <a:p>
            <a:pPr marL="342900" lvl="0" indent="-342900">
              <a:buFont typeface="Arial" panose="020B0604020202020204" pitchFamily="34" charset="0"/>
              <a:buChar char="•"/>
            </a:pPr>
            <a:r>
              <a:rPr lang="en-US" dirty="0"/>
              <a:t>To plan, set and assess homework</a:t>
            </a:r>
            <a:endParaRPr lang="en-GB" i="1" dirty="0"/>
          </a:p>
          <a:p>
            <a:pPr marL="342900" lvl="0" indent="-342900">
              <a:buFont typeface="Arial" panose="020B0604020202020204" pitchFamily="34" charset="0"/>
              <a:buChar char="•"/>
            </a:pPr>
            <a:r>
              <a:rPr lang="en-US" dirty="0"/>
              <a:t>To work as a team member with colleagues</a:t>
            </a:r>
            <a:endParaRPr lang="en-GB" i="1" dirty="0"/>
          </a:p>
          <a:p>
            <a:endParaRPr lang="en-US" dirty="0"/>
          </a:p>
        </p:txBody>
      </p:sp>
    </p:spTree>
    <p:extLst>
      <p:ext uri="{BB962C8B-B14F-4D97-AF65-F5344CB8AC3E}">
        <p14:creationId xmlns:p14="http://schemas.microsoft.com/office/powerpoint/2010/main" val="738411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 name="TextBox 5"/>
          <p:cNvSpPr txBox="1"/>
          <p:nvPr/>
        </p:nvSpPr>
        <p:spPr>
          <a:xfrm>
            <a:off x="11312769" y="4923692"/>
            <a:ext cx="184731" cy="369332"/>
          </a:xfrm>
          <a:prstGeom prst="rect">
            <a:avLst/>
          </a:prstGeom>
          <a:noFill/>
        </p:spPr>
        <p:txBody>
          <a:bodyPr wrap="none" rtlCol="0">
            <a:spAutoFit/>
          </a:bodyPr>
          <a:lstStyle/>
          <a:p>
            <a:endParaRPr lang="en-US" dirty="0"/>
          </a:p>
        </p:txBody>
      </p:sp>
      <p:pic>
        <p:nvPicPr>
          <p:cNvPr id="9" name="Picture 8"/>
          <p:cNvPicPr>
            <a:picLocks noChangeAspect="1"/>
          </p:cNvPicPr>
          <p:nvPr/>
        </p:nvPicPr>
        <p:blipFill>
          <a:blip r:embed="rId2"/>
          <a:stretch>
            <a:fillRect/>
          </a:stretch>
        </p:blipFill>
        <p:spPr>
          <a:xfrm>
            <a:off x="154354" y="199781"/>
            <a:ext cx="1217246" cy="1270948"/>
          </a:xfrm>
          <a:prstGeom prst="rect">
            <a:avLst/>
          </a:prstGeom>
        </p:spPr>
      </p:pic>
      <p:sp>
        <p:nvSpPr>
          <p:cNvPr id="5" name="Title 1">
            <a:extLst>
              <a:ext uri="{FF2B5EF4-FFF2-40B4-BE49-F238E27FC236}">
                <a16:creationId xmlns:a16="http://schemas.microsoft.com/office/drawing/2014/main" id="{DCF2FC08-0438-CF41-BE94-8B5C00FFC7E4}"/>
              </a:ext>
            </a:extLst>
          </p:cNvPr>
          <p:cNvSpPr>
            <a:spLocks noGrp="1"/>
          </p:cNvSpPr>
          <p:nvPr>
            <p:ph type="ctrTitle"/>
          </p:nvPr>
        </p:nvSpPr>
        <p:spPr>
          <a:xfrm>
            <a:off x="1371600" y="432487"/>
            <a:ext cx="9448800" cy="1544594"/>
          </a:xfrm>
        </p:spPr>
        <p:txBody>
          <a:bodyPr>
            <a:normAutofit fontScale="90000"/>
          </a:bodyPr>
          <a:lstStyle/>
          <a:p>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Other Duties</a:t>
            </a:r>
            <a:r>
              <a:rPr lang="en-GB" i="1" dirty="0"/>
              <a:t/>
            </a:r>
            <a:br>
              <a:rPr lang="en-GB" i="1" dirty="0"/>
            </a:br>
            <a:endParaRPr lang="en-US" dirty="0"/>
          </a:p>
        </p:txBody>
      </p:sp>
      <p:sp>
        <p:nvSpPr>
          <p:cNvPr id="7" name="Subtitle 2">
            <a:extLst>
              <a:ext uri="{FF2B5EF4-FFF2-40B4-BE49-F238E27FC236}">
                <a16:creationId xmlns:a16="http://schemas.microsoft.com/office/drawing/2014/main" id="{49D95010-9B64-7548-99DB-008F4F6954D0}"/>
              </a:ext>
            </a:extLst>
          </p:cNvPr>
          <p:cNvSpPr>
            <a:spLocks noGrp="1"/>
          </p:cNvSpPr>
          <p:nvPr>
            <p:ph type="subTitle" idx="1"/>
          </p:nvPr>
        </p:nvSpPr>
        <p:spPr>
          <a:xfrm>
            <a:off x="1371600" y="1470729"/>
            <a:ext cx="9448800" cy="5187489"/>
          </a:xfrm>
        </p:spPr>
        <p:txBody>
          <a:bodyPr>
            <a:normAutofit lnSpcReduction="10000"/>
          </a:bodyPr>
          <a:lstStyle/>
          <a:p>
            <a:r>
              <a:rPr lang="en-US" b="1" dirty="0"/>
              <a:t> </a:t>
            </a:r>
            <a:endParaRPr lang="en-GB" i="1" dirty="0"/>
          </a:p>
          <a:p>
            <a:pPr marL="342900" lvl="0" indent="-342900">
              <a:buFont typeface="Arial" panose="020B0604020202020204" pitchFamily="34" charset="0"/>
              <a:buChar char="•"/>
            </a:pPr>
            <a:r>
              <a:rPr lang="en-US" dirty="0"/>
              <a:t>To contribute to documents relating to procedures within school and to review such procedures with other teachers</a:t>
            </a:r>
            <a:endParaRPr lang="en-GB" i="1" dirty="0"/>
          </a:p>
          <a:p>
            <a:pPr marL="342900" lvl="0" indent="-342900">
              <a:buFont typeface="Arial" panose="020B0604020202020204" pitchFamily="34" charset="0"/>
              <a:buChar char="•"/>
            </a:pPr>
            <a:r>
              <a:rPr lang="en-US" dirty="0"/>
              <a:t>To liaise with the official agencies concerned with the welfare of children and to inform the named person of any children in need of protection because of abuse or neglect</a:t>
            </a:r>
            <a:endParaRPr lang="en-GB" i="1" dirty="0"/>
          </a:p>
          <a:p>
            <a:pPr marL="342900" lvl="0" indent="-342900">
              <a:buFont typeface="Arial" panose="020B0604020202020204" pitchFamily="34" charset="0"/>
              <a:buChar char="•"/>
            </a:pPr>
            <a:r>
              <a:rPr lang="en-GB" dirty="0"/>
              <a:t>To undertake an equal share of playground duties and rota duties for school activities and be willing to take part in extra curricular activities</a:t>
            </a:r>
          </a:p>
          <a:p>
            <a:pPr marL="342900" lvl="0" indent="-342900">
              <a:buFont typeface="Arial" panose="020B0604020202020204" pitchFamily="34" charset="0"/>
              <a:buChar char="•"/>
            </a:pPr>
            <a:r>
              <a:rPr lang="en-US" dirty="0"/>
              <a:t>Actively extend own professional learning via collaborative study, attendance at INSET and reading to keep abreast of new developments.</a:t>
            </a:r>
            <a:endParaRPr lang="en-GB" i="1" dirty="0"/>
          </a:p>
          <a:p>
            <a:pPr marL="342900" lvl="0" indent="-342900">
              <a:buFont typeface="Arial" panose="020B0604020202020204" pitchFamily="34" charset="0"/>
              <a:buChar char="•"/>
            </a:pPr>
            <a:r>
              <a:rPr lang="en-US" dirty="0"/>
              <a:t>To attend and participate in planning meetings with colleagues as required</a:t>
            </a:r>
            <a:endParaRPr lang="en-GB" i="1" dirty="0"/>
          </a:p>
          <a:p>
            <a:pPr marL="342900" lvl="0" indent="-342900">
              <a:buFont typeface="Arial" panose="020B0604020202020204" pitchFamily="34" charset="0"/>
              <a:buChar char="•"/>
            </a:pPr>
            <a:r>
              <a:rPr lang="en-US" dirty="0"/>
              <a:t>To pay due attention to work times as detailed in staff conditions policy documents</a:t>
            </a:r>
            <a:endParaRPr lang="en-GB" i="1" dirty="0"/>
          </a:p>
          <a:p>
            <a:pPr marL="342900" lvl="0" indent="-342900">
              <a:buFont typeface="Arial" panose="020B0604020202020204" pitchFamily="34" charset="0"/>
              <a:buChar char="•"/>
            </a:pPr>
            <a:r>
              <a:rPr lang="en-US" dirty="0"/>
              <a:t>To undertake any other task the Headteacher may require which can be deemed reasonable for the efficient running of the school</a:t>
            </a:r>
            <a:endParaRPr lang="en-GB" i="1" dirty="0"/>
          </a:p>
          <a:p>
            <a:endParaRPr lang="en-US" dirty="0"/>
          </a:p>
        </p:txBody>
      </p:sp>
      <p:sp>
        <p:nvSpPr>
          <p:cNvPr id="8" name="Subtitle 2">
            <a:extLst>
              <a:ext uri="{FF2B5EF4-FFF2-40B4-BE49-F238E27FC236}">
                <a16:creationId xmlns:a16="http://schemas.microsoft.com/office/drawing/2014/main" id="{E439A05F-1D59-CC44-913B-377F3628FCAD}"/>
              </a:ext>
            </a:extLst>
          </p:cNvPr>
          <p:cNvSpPr txBox="1">
            <a:spLocks/>
          </p:cNvSpPr>
          <p:nvPr/>
        </p:nvSpPr>
        <p:spPr>
          <a:xfrm>
            <a:off x="1524000" y="1623129"/>
            <a:ext cx="9448800" cy="5187489"/>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dirty="0"/>
              <a:t> </a:t>
            </a:r>
            <a:endParaRPr lang="en-GB" i="1" dirty="0"/>
          </a:p>
          <a:p>
            <a:endParaRPr lang="en-US" dirty="0"/>
          </a:p>
        </p:txBody>
      </p:sp>
    </p:spTree>
    <p:extLst>
      <p:ext uri="{BB962C8B-B14F-4D97-AF65-F5344CB8AC3E}">
        <p14:creationId xmlns:p14="http://schemas.microsoft.com/office/powerpoint/2010/main" val="3194871510"/>
      </p:ext>
    </p:extLst>
  </p:cSld>
  <p:clrMapOvr>
    <a:masterClrMapping/>
  </p:clrMapOvr>
</p:sld>
</file>

<file path=ppt/theme/theme1.xml><?xml version="1.0" encoding="utf-8"?>
<a:theme xmlns:a="http://schemas.openxmlformats.org/drawingml/2006/main" name="Vapor Trail">
  <a:themeElements>
    <a:clrScheme name="Custom 2">
      <a:dk1>
        <a:srgbClr val="0000F8"/>
      </a:dk1>
      <a:lt1>
        <a:srgbClr val="FFFFFF"/>
      </a:lt1>
      <a:dk2>
        <a:srgbClr val="4545FF"/>
      </a:dk2>
      <a:lt2>
        <a:srgbClr val="0096C5"/>
      </a:lt2>
      <a:accent1>
        <a:srgbClr val="01D17D"/>
      </a:accent1>
      <a:accent2>
        <a:srgbClr val="84C72A"/>
      </a:accent2>
      <a:accent3>
        <a:srgbClr val="E1D126"/>
      </a:accent3>
      <a:accent4>
        <a:srgbClr val="E29932"/>
      </a:accent4>
      <a:accent5>
        <a:srgbClr val="E2D846"/>
      </a:accent5>
      <a:accent6>
        <a:srgbClr val="D2D01E"/>
      </a:accent6>
      <a:hlink>
        <a:srgbClr val="35FA7F"/>
      </a:hlink>
      <a:folHlink>
        <a:srgbClr val="BAFC85"/>
      </a:folHlink>
    </a:clrScheme>
    <a:fontScheme name="Vapor Trail">
      <a:majorFont>
        <a:latin typeface="Century Gothic"/>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2B2A868B-6BC2-4B3E-98B9-1258F41035D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Vapor Trail</Template>
  <TotalTime>9464</TotalTime>
  <Words>1338</Words>
  <Application>Microsoft Office PowerPoint</Application>
  <PresentationFormat>Widescreen</PresentationFormat>
  <Paragraphs>106</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Century Gothic</vt:lpstr>
      <vt:lpstr>Vapor Trail</vt:lpstr>
      <vt:lpstr>Water primary school</vt:lpstr>
      <vt:lpstr>Maternity Cover  Class Teacher Main Scale M1-M6  Required September 2021 </vt:lpstr>
      <vt:lpstr>We can offer you: </vt:lpstr>
      <vt:lpstr>Job Description</vt:lpstr>
      <vt:lpstr>Primary Responsibilities </vt:lpstr>
      <vt:lpstr>Professional Attributes  </vt:lpstr>
      <vt:lpstr> Professional Knowledge and Understanding </vt:lpstr>
      <vt:lpstr>Professional Skills   </vt:lpstr>
      <vt:lpstr>     Other Duties </vt:lpstr>
      <vt:lpstr>   </vt:lpstr>
      <vt:lpstr>Health and safety      </vt:lpstr>
      <vt:lpstr>Safeguarding Commitment     </vt:lpstr>
      <vt:lpstr>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primary school</dc:title>
  <dc:creator>Microsoft Office User</dc:creator>
  <cp:lastModifiedBy>Chris Willan</cp:lastModifiedBy>
  <cp:revision>269</cp:revision>
  <cp:lastPrinted>2020-11-24T07:52:15Z</cp:lastPrinted>
  <dcterms:created xsi:type="dcterms:W3CDTF">2015-12-08T10:15:10Z</dcterms:created>
  <dcterms:modified xsi:type="dcterms:W3CDTF">2021-05-24T09:17:03Z</dcterms:modified>
</cp:coreProperties>
</file>